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3" r:id="rId9"/>
    <p:sldId id="264" r:id="rId10"/>
    <p:sldId id="261" r:id="rId11"/>
    <p:sldId id="273" r:id="rId12"/>
    <p:sldId id="266" r:id="rId13"/>
    <p:sldId id="275" r:id="rId14"/>
    <p:sldId id="274" r:id="rId15"/>
    <p:sldId id="277" r:id="rId16"/>
    <p:sldId id="279" r:id="rId17"/>
    <p:sldId id="285" r:id="rId18"/>
    <p:sldId id="281" r:id="rId19"/>
    <p:sldId id="282" r:id="rId20"/>
    <p:sldId id="283" r:id="rId21"/>
    <p:sldId id="284" r:id="rId22"/>
  </p:sldIdLst>
  <p:sldSz cx="18288000" cy="10287000"/>
  <p:notesSz cx="6858000" cy="9144000"/>
  <p:embeddedFontLst>
    <p:embeddedFont>
      <p:font typeface="芫荽" pitchFamily="2" charset="-120"/>
      <p:regular r:id="rId24"/>
    </p:embeddedFont>
    <p:embeddedFont>
      <p:font typeface="微軟正黑體" panose="020B0604030504040204" pitchFamily="34" charset="-12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黃麗文" initials="麗黃" lastIdx="1" clrIdx="0">
    <p:extLst>
      <p:ext uri="{19B8F6BF-5375-455C-9EA6-DF929625EA0E}">
        <p15:presenceInfo xmlns:p15="http://schemas.microsoft.com/office/powerpoint/2012/main" userId="S::110316108@ms.tcu.edu.tw::a8396c15-9dbe-418a-9530-48b28c3eef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EB1"/>
    <a:srgbClr val="FFB69E"/>
    <a:srgbClr val="FA9D8A"/>
    <a:srgbClr val="FA937E"/>
    <a:srgbClr val="FFF9C2"/>
    <a:srgbClr val="F86042"/>
    <a:srgbClr val="FF5B5B"/>
    <a:srgbClr val="DCE6F2"/>
    <a:srgbClr val="D16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506" autoAdjust="0"/>
  </p:normalViewPr>
  <p:slideViewPr>
    <p:cSldViewPr>
      <p:cViewPr varScale="1">
        <p:scale>
          <a:sx n="57" d="100"/>
          <a:sy n="57" d="100"/>
        </p:scale>
        <p:origin x="50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C5D31-9B18-461D-B695-2A42441CC07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59F78-E624-40FB-B4BE-83B621A25F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14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9F78-E624-40FB-B4BE-83B621A25F5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088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9F78-E624-40FB-B4BE-83B621A25F5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34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這些數據還能幫助醫生決定是否需要改變你的治療計劃，比如增加運動量或調整藥物劑量。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9F78-E624-40FB-B4BE-83B621A25F5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81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9F78-E624-40FB-B4BE-83B621A25F5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004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Patient</a:t>
            </a:r>
            <a:r>
              <a:rPr lang="zh-TW" altLang="en-US" dirty="0"/>
              <a:t>記錄就像學生檔案，只不過是用來記錄患者的醫療訊息。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b="1" dirty="0"/>
              <a:t>決定需要的基本信息</a:t>
            </a:r>
            <a:r>
              <a:rPr lang="zh-TW" altLang="en-US" dirty="0"/>
              <a:t>：比如患者的名字、性別和生日。</a:t>
            </a:r>
            <a:endParaRPr lang="en-US" altLang="zh-TW" dirty="0"/>
          </a:p>
          <a:p>
            <a:r>
              <a:rPr lang="zh-TW" altLang="en-US" b="1" dirty="0"/>
              <a:t>使用一種標準格式</a:t>
            </a:r>
            <a:r>
              <a:rPr lang="zh-TW" altLang="en-US" dirty="0"/>
              <a:t>：像填寫表格一樣，把這些訊息放到一個標準的數據格式中。</a:t>
            </a:r>
            <a:endParaRPr lang="en-US" altLang="zh-TW" dirty="0"/>
          </a:p>
          <a:p>
            <a:r>
              <a:rPr lang="zh-TW" altLang="en-US" b="1" dirty="0"/>
              <a:t>保存這個記錄</a:t>
            </a:r>
            <a:r>
              <a:rPr lang="zh-TW" altLang="en-US" dirty="0"/>
              <a:t>：把這個記錄存到一個安全的地方，比如醫院的數據庫。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9F78-E624-40FB-B4BE-83B621A25F5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7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9F78-E624-40FB-B4BE-83B621A25F5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44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Patient記錄就像學生檔案，只不過是用來記錄患者的醫療訊息。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決定需要的基本信息</a:t>
            </a:r>
            <a:r>
              <a:rPr lang="zh-TW"/>
              <a:t>：比如患者的名字、性別和生日。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使用一種標準格式</a:t>
            </a:r>
            <a:r>
              <a:rPr lang="zh-TW"/>
              <a:t>：像填寫表格一樣，把這些訊息放到一個標準的數據格式中。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保存這個記錄</a:t>
            </a:r>
            <a:r>
              <a:rPr lang="zh-TW"/>
              <a:t>：把這個記錄存到一個安全的地方，比如醫院的數據庫。</a:t>
            </a:r>
            <a:endParaRPr/>
          </a:p>
        </p:txBody>
      </p:sp>
      <p:sp>
        <p:nvSpPr>
          <p:cNvPr id="388" name="Google Shape;38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Patient記錄就像學生檔案，只不過是用來記錄患者的醫療訊息。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決定需要的基本信息</a:t>
            </a:r>
            <a:r>
              <a:rPr lang="zh-TW"/>
              <a:t>：比如患者的名字、性別和生日。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使用一種標準格式</a:t>
            </a:r>
            <a:r>
              <a:rPr lang="zh-TW"/>
              <a:t>：像填寫表格一樣，把這些訊息放到一個標準的數據格式中。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保存這個記錄</a:t>
            </a:r>
            <a:r>
              <a:rPr lang="zh-TW"/>
              <a:t>：把這個記錄存到一個安全的地方，比如醫院的數據庫。</a:t>
            </a:r>
            <a:endParaRPr/>
          </a:p>
        </p:txBody>
      </p:sp>
      <p:sp>
        <p:nvSpPr>
          <p:cNvPr id="432" name="Google Shape;43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9F78-E624-40FB-B4BE-83B621A25F5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39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9F78-E624-40FB-B4BE-83B621A25F5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85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5.sv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svg"/><Relationship Id="rId7" Type="http://schemas.openxmlformats.org/officeDocument/2006/relationships/image" Target="../media/image4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15.svg"/><Relationship Id="rId7" Type="http://schemas.openxmlformats.org/officeDocument/2006/relationships/image" Target="../media/image50.svg"/><Relationship Id="rId12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59.svg"/><Relationship Id="rId12" Type="http://schemas.openxmlformats.org/officeDocument/2006/relationships/hyperlink" Target="https://hackmd.io/@NJJrVhflSKK7g70OWfDcqA/rJeCsIzW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svg"/><Relationship Id="rId10" Type="http://schemas.openxmlformats.org/officeDocument/2006/relationships/image" Target="../media/image61.sv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1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26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15.sv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5.svg"/><Relationship Id="rId7" Type="http://schemas.openxmlformats.org/officeDocument/2006/relationships/image" Target="../media/image5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5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5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5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5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slide" Target="slide10.xml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slide" Target="slide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slide" Target="slide3.xml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5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71.png"/><Relationship Id="rId4" Type="http://schemas.openxmlformats.org/officeDocument/2006/relationships/image" Target="../media/image15.svg"/><Relationship Id="rId9" Type="http://schemas.openxmlformats.org/officeDocument/2006/relationships/image" Target="../media/image70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12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gif"/><Relationship Id="rId5" Type="http://schemas.openxmlformats.org/officeDocument/2006/relationships/image" Target="../media/image24.png"/><Relationship Id="rId10" Type="http://schemas.openxmlformats.org/officeDocument/2006/relationships/image" Target="../media/image29.gif"/><Relationship Id="rId4" Type="http://schemas.openxmlformats.org/officeDocument/2006/relationships/image" Target="../media/image15.svg"/><Relationship Id="rId9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32.gif"/><Relationship Id="rId4" Type="http://schemas.openxmlformats.org/officeDocument/2006/relationships/image" Target="../media/image15.sv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slide" Target="slide6.xml"/><Relationship Id="rId4" Type="http://schemas.openxmlformats.org/officeDocument/2006/relationships/image" Target="../media/image15.sv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microsoft.com/office/2007/relationships/hdphoto" Target="../media/hdphoto2.wdp"/><Relationship Id="rId4" Type="http://schemas.openxmlformats.org/officeDocument/2006/relationships/image" Target="../media/image15.sv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15.svg"/><Relationship Id="rId9" Type="http://schemas.openxmlformats.org/officeDocument/2006/relationships/hyperlink" Target="https://mos2718.github.io/FHIReduJS/postResorc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04" t="42689" r="2804" b="42689"/>
          <a:stretch>
            <a:fillRect/>
          </a:stretch>
        </p:blipFill>
        <p:spPr>
          <a:xfrm>
            <a:off x="1028700" y="3886420"/>
            <a:ext cx="16230600" cy="25141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34240" y="7201323"/>
            <a:ext cx="7315200" cy="8046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25781">
            <a:off x="3781102" y="3061253"/>
            <a:ext cx="1000656" cy="15190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892107">
            <a:off x="13201816" y="6866079"/>
            <a:ext cx="695158" cy="12525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373991">
            <a:off x="15206150" y="5784253"/>
            <a:ext cx="2535033" cy="5830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274408">
            <a:off x="233570" y="3687980"/>
            <a:ext cx="2181667" cy="61632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14534" y="5677441"/>
            <a:ext cx="1219739" cy="1153207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10673435">
            <a:off x="-1862703" y="-1348823"/>
            <a:ext cx="8436372" cy="4755046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740BA5B0-C924-B4CF-9922-D48F2E1409E4}"/>
              </a:ext>
            </a:extLst>
          </p:cNvPr>
          <p:cNvSpPr txBox="1"/>
          <p:nvPr/>
        </p:nvSpPr>
        <p:spPr>
          <a:xfrm>
            <a:off x="1845893" y="4530440"/>
            <a:ext cx="13846846" cy="1281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000"/>
              </a:lnSpc>
            </a:pPr>
            <a:r>
              <a:rPr lang="zh-TW" altLang="en-US" sz="8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8000" dirty="0">
                <a:latin typeface="+mn-ea"/>
                <a:cs typeface="芫荽" pitchFamily="2" charset="-120"/>
              </a:rPr>
              <a:t>—</a:t>
            </a:r>
            <a:r>
              <a:rPr lang="zh-TW" altLang="en-US" sz="7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上傳與查詢</a:t>
            </a:r>
          </a:p>
        </p:txBody>
      </p:sp>
      <p:pic>
        <p:nvPicPr>
          <p:cNvPr id="48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2812B96-247C-7F82-B9AE-9A1C0F8AA3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172" y="1343472"/>
            <a:ext cx="3419028" cy="3419028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76978723-2C43-38B1-A685-EFF49D6B4975}"/>
              </a:ext>
            </a:extLst>
          </p:cNvPr>
          <p:cNvSpPr txBox="1"/>
          <p:nvPr/>
        </p:nvSpPr>
        <p:spPr>
          <a:xfrm>
            <a:off x="7544987" y="7311271"/>
            <a:ext cx="26937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講師：黃麗文</a:t>
            </a:r>
            <a:endParaRPr lang="zh-TW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5483" y="672262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69499" y="1337976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FFFF"/>
            </a:solidFill>
          </a:ln>
        </p:spPr>
      </p:sp>
      <p:grpSp>
        <p:nvGrpSpPr>
          <p:cNvPr id="9" name="Group 9"/>
          <p:cNvGrpSpPr/>
          <p:nvPr/>
        </p:nvGrpSpPr>
        <p:grpSpPr>
          <a:xfrm>
            <a:off x="13499083" y="9388727"/>
            <a:ext cx="2921404" cy="1302619"/>
            <a:chOff x="0" y="0"/>
            <a:chExt cx="1060183" cy="472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CD29D"/>
            </a:solidFill>
          </a:ln>
        </p:spPr>
      </p:sp>
      <p:grpSp>
        <p:nvGrpSpPr>
          <p:cNvPr id="15" name="Group 15"/>
          <p:cNvGrpSpPr/>
          <p:nvPr/>
        </p:nvGrpSpPr>
        <p:grpSpPr>
          <a:xfrm>
            <a:off x="10937033" y="9388727"/>
            <a:ext cx="2921404" cy="1302619"/>
            <a:chOff x="0" y="0"/>
            <a:chExt cx="1060183" cy="4727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sp>
        <p:nvSpPr>
          <p:cNvPr id="26" name="Freeform 26"/>
          <p:cNvSpPr/>
          <p:nvPr/>
        </p:nvSpPr>
        <p:spPr>
          <a:xfrm>
            <a:off x="1994538" y="672262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28" name="Group 28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94B726-FE78-32AF-FDEB-8BF966DCBDE4}"/>
              </a:ext>
            </a:extLst>
          </p:cNvPr>
          <p:cNvSpPr txBox="1"/>
          <p:nvPr/>
        </p:nvSpPr>
        <p:spPr>
          <a:xfrm>
            <a:off x="4800600" y="4820335"/>
            <a:ext cx="10568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在進行下一部份前 請先到</a:t>
            </a:r>
            <a:r>
              <a:rPr lang="en-US" altLang="zh-TW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Classroom</a:t>
            </a:r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下載教材</a:t>
            </a:r>
            <a:r>
              <a:rPr lang="en-US" altLang="zh-TW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~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9B457951-4513-BE7B-09AD-91E176297272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3" name="TextBox 45">
            <a:extLst>
              <a:ext uri="{FF2B5EF4-FFF2-40B4-BE49-F238E27FC236}">
                <a16:creationId xmlns:a16="http://schemas.microsoft.com/office/drawing/2014/main" id="{8CFF42A4-DB11-A63E-5A54-050856652D56}"/>
              </a:ext>
            </a:extLst>
          </p:cNvPr>
          <p:cNvSpPr txBox="1"/>
          <p:nvPr/>
        </p:nvSpPr>
        <p:spPr>
          <a:xfrm>
            <a:off x="2057400" y="1008102"/>
            <a:ext cx="27852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0" name="TextBox 47">
            <a:extLst>
              <a:ext uri="{FF2B5EF4-FFF2-40B4-BE49-F238E27FC236}">
                <a16:creationId xmlns:a16="http://schemas.microsoft.com/office/drawing/2014/main" id="{483B6DF7-04AF-45EE-329B-39E0B4E4883B}"/>
              </a:ext>
            </a:extLst>
          </p:cNvPr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B83B16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200" dirty="0">
              <a:solidFill>
                <a:srgbClr val="B83B16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67A34C74-1B43-43FE-EE7F-0F1674F3CCCC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2" name="TextBox 44">
            <a:extLst>
              <a:ext uri="{FF2B5EF4-FFF2-40B4-BE49-F238E27FC236}">
                <a16:creationId xmlns:a16="http://schemas.microsoft.com/office/drawing/2014/main" id="{39368FBA-AB48-0BCD-2388-C2DF4B93B041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51" name="Picture 23">
            <a:extLst>
              <a:ext uri="{FF2B5EF4-FFF2-40B4-BE49-F238E27FC236}">
                <a16:creationId xmlns:a16="http://schemas.microsoft.com/office/drawing/2014/main" id="{492B53C7-9E73-558B-5AD6-BE78D662610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283573" y="3376712"/>
            <a:ext cx="2603464" cy="3524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5483" y="672262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698" y="1307968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FFFF"/>
            </a:solidFill>
          </a:ln>
        </p:spPr>
      </p:sp>
      <p:grpSp>
        <p:nvGrpSpPr>
          <p:cNvPr id="9" name="Group 9"/>
          <p:cNvGrpSpPr/>
          <p:nvPr/>
        </p:nvGrpSpPr>
        <p:grpSpPr>
          <a:xfrm>
            <a:off x="13499083" y="9388727"/>
            <a:ext cx="2921404" cy="1302619"/>
            <a:chOff x="0" y="0"/>
            <a:chExt cx="1060183" cy="472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CD29D"/>
            </a:solidFill>
          </a:ln>
        </p:spPr>
      </p:sp>
      <p:grpSp>
        <p:nvGrpSpPr>
          <p:cNvPr id="15" name="Group 15"/>
          <p:cNvGrpSpPr/>
          <p:nvPr/>
        </p:nvGrpSpPr>
        <p:grpSpPr>
          <a:xfrm>
            <a:off x="10937033" y="9388727"/>
            <a:ext cx="2921404" cy="1302619"/>
            <a:chOff x="0" y="0"/>
            <a:chExt cx="1060183" cy="4727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sp>
        <p:nvSpPr>
          <p:cNvPr id="26" name="Freeform 26"/>
          <p:cNvSpPr/>
          <p:nvPr/>
        </p:nvSpPr>
        <p:spPr>
          <a:xfrm>
            <a:off x="1994538" y="672262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28" name="Group 28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29E9C8E1-3C2F-F6B0-CA27-46D16CC0C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9043" y="1409700"/>
            <a:ext cx="4691357" cy="7370190"/>
          </a:xfrm>
          <a:prstGeom prst="rect">
            <a:avLst/>
          </a:prstGeom>
        </p:spPr>
      </p:pic>
      <p:pic>
        <p:nvPicPr>
          <p:cNvPr id="22" name="Picture 38">
            <a:extLst>
              <a:ext uri="{FF2B5EF4-FFF2-40B4-BE49-F238E27FC236}">
                <a16:creationId xmlns:a16="http://schemas.microsoft.com/office/drawing/2014/main" id="{DE4188B1-92A7-E138-0BD6-8A752FE0F4A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1566" t="46061" r="10248" b="45867"/>
          <a:stretch>
            <a:fillRect/>
          </a:stretch>
        </p:blipFill>
        <p:spPr>
          <a:xfrm>
            <a:off x="3056748" y="2738868"/>
            <a:ext cx="4437304" cy="729805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E7FAD5F8-7BB1-6527-7127-7F9F741542FF}"/>
              </a:ext>
            </a:extLst>
          </p:cNvPr>
          <p:cNvSpPr txBox="1"/>
          <p:nvPr/>
        </p:nvSpPr>
        <p:spPr>
          <a:xfrm>
            <a:off x="3092244" y="2768684"/>
            <a:ext cx="4299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上傳平均活動心率</a:t>
            </a:r>
            <a:endParaRPr lang="zh-TW" altLang="en-US" sz="4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903DB1-BAF0-A5BC-F996-8F936E95DF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4332" y="5758035"/>
            <a:ext cx="1981477" cy="109552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04790-9EEE-5A8A-B8F0-2E5E0886DD45}"/>
              </a:ext>
            </a:extLst>
          </p:cNvPr>
          <p:cNvSpPr txBox="1"/>
          <p:nvPr/>
        </p:nvSpPr>
        <p:spPr>
          <a:xfrm>
            <a:off x="2099236" y="3977949"/>
            <a:ext cx="7596794" cy="2513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打開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〝post_</a:t>
            </a: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.html〞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輸入資料</a:t>
            </a:r>
            <a:endParaRPr lang="en-US" altLang="zh-TW" sz="28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上傳成功會顯示→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8577DC98-CD23-247C-31F5-B8D10DC801B9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2" name="TextBox 45">
            <a:extLst>
              <a:ext uri="{FF2B5EF4-FFF2-40B4-BE49-F238E27FC236}">
                <a16:creationId xmlns:a16="http://schemas.microsoft.com/office/drawing/2014/main" id="{46A3EA34-786D-3F63-E382-0EA22503F0A8}"/>
              </a:ext>
            </a:extLst>
          </p:cNvPr>
          <p:cNvSpPr txBox="1"/>
          <p:nvPr/>
        </p:nvSpPr>
        <p:spPr>
          <a:xfrm>
            <a:off x="2057400" y="1008102"/>
            <a:ext cx="27852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id="{05742201-276E-5600-11CA-92FDB28EBFA2}"/>
              </a:ext>
            </a:extLst>
          </p:cNvPr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B83B16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200" dirty="0">
              <a:solidFill>
                <a:srgbClr val="B83B16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707903-961E-8081-E0EE-7670BBEE2E1C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57B64A31-0BD1-BF38-8D32-B5B4E72AB5B2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9951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5483" y="704976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323572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FFFF"/>
            </a:solidFill>
          </a:ln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13499083" y="9388727"/>
            <a:ext cx="2921404" cy="1302619"/>
            <a:chOff x="0" y="0"/>
            <a:chExt cx="1060183" cy="472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CD29D"/>
            </a:solidFill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1946465" y="668124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294326">
            <a:off x="7957719" y="2916753"/>
            <a:ext cx="717631" cy="36240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5854" r="68792"/>
          <a:stretch>
            <a:fillRect/>
          </a:stretch>
        </p:blipFill>
        <p:spPr>
          <a:xfrm rot="-2568318" flipH="1">
            <a:off x="10571158" y="4226218"/>
            <a:ext cx="1332573" cy="993557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7992429" y="9397833"/>
            <a:ext cx="2921404" cy="1302619"/>
            <a:chOff x="0" y="0"/>
            <a:chExt cx="1060183" cy="47272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36" name="Group 36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38">
            <a:extLst>
              <a:ext uri="{FF2B5EF4-FFF2-40B4-BE49-F238E27FC236}">
                <a16:creationId xmlns:a16="http://schemas.microsoft.com/office/drawing/2014/main" id="{D3751FDA-BDB1-6E43-DEB3-F923DF7E09B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1566" t="46061" r="10248" b="45867"/>
          <a:stretch>
            <a:fillRect/>
          </a:stretch>
        </p:blipFill>
        <p:spPr>
          <a:xfrm>
            <a:off x="3056748" y="2738868"/>
            <a:ext cx="4437304" cy="729805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47EF81E3-3594-FDF9-E34F-0121BD1FD116}"/>
              </a:ext>
            </a:extLst>
          </p:cNvPr>
          <p:cNvSpPr txBox="1"/>
          <p:nvPr/>
        </p:nvSpPr>
        <p:spPr>
          <a:xfrm>
            <a:off x="3121173" y="2759214"/>
            <a:ext cx="427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查詢平均活動心率</a:t>
            </a:r>
            <a:endParaRPr lang="zh-TW" altLang="en-US" sz="4000" dirty="0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25D48A60-8A7D-39CA-C1DE-2CF8DE5EB2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76071" y="2145194"/>
            <a:ext cx="6070891" cy="614067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364068-D660-0E80-0E1D-0ABC7C1BB093}"/>
              </a:ext>
            </a:extLst>
          </p:cNvPr>
          <p:cNvSpPr txBox="1"/>
          <p:nvPr/>
        </p:nvSpPr>
        <p:spPr>
          <a:xfrm>
            <a:off x="1754105" y="4073358"/>
            <a:ext cx="8621966" cy="2513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打開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〝</a:t>
            </a:r>
            <a:r>
              <a:rPr lang="en-US" altLang="zh-TW" sz="2800" dirty="0" err="1">
                <a:latin typeface="芫荽" pitchFamily="2" charset="-120"/>
                <a:ea typeface="芫荽" pitchFamily="2" charset="-120"/>
                <a:cs typeface="芫荽" pitchFamily="2" charset="-120"/>
              </a:rPr>
              <a:t>getBundle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.html〞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輸入要查詢的 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id</a:t>
            </a: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 和心率的 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code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成功的話會取得剛剛上傳的資料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081256-1A13-8848-F373-1FF380CC37E1}"/>
              </a:ext>
            </a:extLst>
          </p:cNvPr>
          <p:cNvSpPr/>
          <p:nvPr/>
        </p:nvSpPr>
        <p:spPr>
          <a:xfrm>
            <a:off x="7579877" y="2514578"/>
            <a:ext cx="1564123" cy="1104922"/>
          </a:xfrm>
          <a:prstGeom prst="rect">
            <a:avLst/>
          </a:prstGeom>
          <a:solidFill>
            <a:srgbClr val="FFB6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D902E1FE-F276-6473-2DAD-7A5789FAD2B4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28" name="TextBox 45">
            <a:extLst>
              <a:ext uri="{FF2B5EF4-FFF2-40B4-BE49-F238E27FC236}">
                <a16:creationId xmlns:a16="http://schemas.microsoft.com/office/drawing/2014/main" id="{0E897791-EDF4-E62C-B579-8EE7FD98045C}"/>
              </a:ext>
            </a:extLst>
          </p:cNvPr>
          <p:cNvSpPr txBox="1"/>
          <p:nvPr/>
        </p:nvSpPr>
        <p:spPr>
          <a:xfrm>
            <a:off x="7983998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2" name="TextBox 44">
            <a:extLst>
              <a:ext uri="{FF2B5EF4-FFF2-40B4-BE49-F238E27FC236}">
                <a16:creationId xmlns:a16="http://schemas.microsoft.com/office/drawing/2014/main" id="{8A749802-4153-10A5-C18A-62AC1D332239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3" name="TextBox 47">
            <a:extLst>
              <a:ext uri="{FF2B5EF4-FFF2-40B4-BE49-F238E27FC236}">
                <a16:creationId xmlns:a16="http://schemas.microsoft.com/office/drawing/2014/main" id="{056AA838-815E-09B8-127D-05F7BEF192A3}"/>
              </a:ext>
            </a:extLst>
          </p:cNvPr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B83B16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200" dirty="0">
              <a:solidFill>
                <a:srgbClr val="B83B16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6E43FA3A-32E3-89A2-44C6-BC1EA0B3EA66}"/>
              </a:ext>
            </a:extLst>
          </p:cNvPr>
          <p:cNvSpPr txBox="1"/>
          <p:nvPr/>
        </p:nvSpPr>
        <p:spPr>
          <a:xfrm>
            <a:off x="1981200" y="952500"/>
            <a:ext cx="281355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94538" y="704976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5426" y="1356285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FFFFF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13833" y="9380450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7992429" y="9397833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883989" y="700837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37E"/>
          </a:solidFill>
          <a:ln w="47625">
            <a:solidFill>
              <a:srgbClr val="FCD29D"/>
            </a:solidFill>
          </a:ln>
        </p:spPr>
      </p:sp>
      <p:pic>
        <p:nvPicPr>
          <p:cNvPr id="43" name="Picture 38">
            <a:extLst>
              <a:ext uri="{FF2B5EF4-FFF2-40B4-BE49-F238E27FC236}">
                <a16:creationId xmlns:a16="http://schemas.microsoft.com/office/drawing/2014/main" id="{78849CCE-B9C9-4F57-8117-8E1E47A3ECF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566" t="46061" r="10248" b="45867"/>
          <a:stretch>
            <a:fillRect/>
          </a:stretch>
        </p:blipFill>
        <p:spPr>
          <a:xfrm>
            <a:off x="7455702" y="2285905"/>
            <a:ext cx="3376597" cy="729805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1386384">
            <a:off x="10489910" y="2245510"/>
            <a:ext cx="452992" cy="816201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6288B0C4-8099-C782-B093-BA6566E26EFE}"/>
              </a:ext>
            </a:extLst>
          </p:cNvPr>
          <p:cNvSpPr txBox="1"/>
          <p:nvPr/>
        </p:nvSpPr>
        <p:spPr>
          <a:xfrm>
            <a:off x="4347305" y="4305300"/>
            <a:ext cx="9289264" cy="2182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用 </a:t>
            </a:r>
            <a:r>
              <a:rPr lang="en-US" altLang="zh-TW" sz="3200" b="1" dirty="0" err="1">
                <a:latin typeface="芫荽" pitchFamily="2" charset="-120"/>
                <a:ea typeface="芫荽" pitchFamily="2" charset="-120"/>
                <a:cs typeface="芫荽" pitchFamily="2" charset="-120"/>
              </a:rPr>
              <a:t>Vscode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 更改下面兩個網頁</a:t>
            </a:r>
            <a:endParaRPr lang="en-US" altLang="zh-TW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上傳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(post_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.html)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2.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 查詢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en-US" altLang="zh-TW" sz="3200" dirty="0" err="1">
                <a:latin typeface="芫荽" pitchFamily="2" charset="-120"/>
                <a:ea typeface="芫荽" pitchFamily="2" charset="-120"/>
                <a:cs typeface="芫荽" pitchFamily="2" charset="-120"/>
              </a:rPr>
              <a:t>getBundle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.html)</a:t>
            </a:r>
            <a:endParaRPr lang="zh-TW" altLang="en-US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12DC181-C54C-F130-5B15-7EC803911495}"/>
              </a:ext>
            </a:extLst>
          </p:cNvPr>
          <p:cNvSpPr txBox="1"/>
          <p:nvPr/>
        </p:nvSpPr>
        <p:spPr>
          <a:xfrm>
            <a:off x="8048742" y="2232234"/>
            <a:ext cx="2238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7CB388A-7A96-0DA9-C0A6-8980AC0C372E}"/>
              </a:ext>
            </a:extLst>
          </p:cNvPr>
          <p:cNvSpPr txBox="1"/>
          <p:nvPr/>
        </p:nvSpPr>
        <p:spPr>
          <a:xfrm>
            <a:off x="3830903" y="3467100"/>
            <a:ext cx="106261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芫荽" pitchFamily="2" charset="-120"/>
                <a:ea typeface="芫荽" pitchFamily="2" charset="-120"/>
                <a:cs typeface="芫荽" pitchFamily="2" charset="-120"/>
              </a:rPr>
              <a:t>將平均活動心率的網頁改為「每次活動的卡路里」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芫荽" pitchFamily="2" charset="-120"/>
                <a:ea typeface="芫荽" pitchFamily="2" charset="-120"/>
                <a:cs typeface="芫荽" pitchFamily="2" charset="-120"/>
              </a:rPr>
              <a:t>或自訂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51" name="Picture 2" descr="Spy × Family #3923065">
            <a:extLst>
              <a:ext uri="{FF2B5EF4-FFF2-40B4-BE49-F238E27FC236}">
                <a16:creationId xmlns:a16="http://schemas.microsoft.com/office/drawing/2014/main" id="{6E8D5AEC-F15C-339A-7937-134EF8EF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655" y="4759213"/>
            <a:ext cx="3530447" cy="41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6">
            <a:extLst>
              <a:ext uri="{FF2B5EF4-FFF2-40B4-BE49-F238E27FC236}">
                <a16:creationId xmlns:a16="http://schemas.microsoft.com/office/drawing/2014/main" id="{2C382A14-3FF2-E6BD-D3A0-51F08C732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1386384">
            <a:off x="7274325" y="2261178"/>
            <a:ext cx="452992" cy="816201"/>
          </a:xfrm>
          <a:prstGeom prst="rect">
            <a:avLst/>
          </a:prstGeom>
        </p:spPr>
      </p:pic>
      <p:sp>
        <p:nvSpPr>
          <p:cNvPr id="55" name="TextBox 43">
            <a:extLst>
              <a:ext uri="{FF2B5EF4-FFF2-40B4-BE49-F238E27FC236}">
                <a16:creationId xmlns:a16="http://schemas.microsoft.com/office/drawing/2014/main" id="{1D5A38D7-FF98-6AEA-559C-8537E5FBE444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7" name="TextBox 45">
            <a:extLst>
              <a:ext uri="{FF2B5EF4-FFF2-40B4-BE49-F238E27FC236}">
                <a16:creationId xmlns:a16="http://schemas.microsoft.com/office/drawing/2014/main" id="{D9C45852-A853-664D-220C-DF4E1D7E88E4}"/>
              </a:ext>
            </a:extLst>
          </p:cNvPr>
          <p:cNvSpPr txBox="1"/>
          <p:nvPr/>
        </p:nvSpPr>
        <p:spPr>
          <a:xfrm>
            <a:off x="7983998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52F153AC-70F6-9856-2252-67ACCBC36948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9" name="TextBox 44">
            <a:extLst>
              <a:ext uri="{FF2B5EF4-FFF2-40B4-BE49-F238E27FC236}">
                <a16:creationId xmlns:a16="http://schemas.microsoft.com/office/drawing/2014/main" id="{889F19B7-6E9E-EF5E-5C8A-76EEA1AD1811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A155C0-1EA6-DBBE-18B6-E746F60FAE73}"/>
              </a:ext>
            </a:extLst>
          </p:cNvPr>
          <p:cNvSpPr txBox="1"/>
          <p:nvPr/>
        </p:nvSpPr>
        <p:spPr>
          <a:xfrm>
            <a:off x="4408187" y="7075400"/>
            <a:ext cx="9471627" cy="1039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裡面有一些身體活動測量的範例 需要自己去對照研究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~</a:t>
            </a:r>
          </a:p>
          <a:p>
            <a:pPr>
              <a:lnSpc>
                <a:spcPts val="3800"/>
              </a:lnSpc>
            </a:pPr>
            <a:r>
              <a:rPr lang="zh-TW" altLang="en-US" sz="28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https://hackmd.io/@NJJrVhflSKK7g70OWfDcqA/rJeCsIzWR</a:t>
            </a:r>
            <a:endParaRPr lang="zh-TW" altLang="en-US" sz="2800" dirty="0"/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DACF0657-8462-1687-4D7E-D85830C7E91A}"/>
              </a:ext>
            </a:extLst>
          </p:cNvPr>
          <p:cNvSpPr txBox="1"/>
          <p:nvPr/>
        </p:nvSpPr>
        <p:spPr>
          <a:xfrm>
            <a:off x="2211927" y="1028700"/>
            <a:ext cx="2054347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3690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94538" y="704976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77864" y="1383101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FFFFF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13833" y="9380450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7992429" y="9397833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883989" y="700837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37E"/>
          </a:solidFill>
          <a:ln w="47625">
            <a:solidFill>
              <a:srgbClr val="FCD29D"/>
            </a:solidFill>
          </a:ln>
        </p:spPr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2316651">
            <a:off x="15632817" y="2892666"/>
            <a:ext cx="496635" cy="894837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6288B0C4-8099-C782-B093-BA6566E26EFE}"/>
              </a:ext>
            </a:extLst>
          </p:cNvPr>
          <p:cNvSpPr txBox="1"/>
          <p:nvPr/>
        </p:nvSpPr>
        <p:spPr>
          <a:xfrm>
            <a:off x="4021394" y="5981700"/>
            <a:ext cx="10245213" cy="1444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更改網頁的名稱 → </a:t>
            </a:r>
            <a:r>
              <a:rPr lang="en-US" altLang="zh-TW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Post </a:t>
            </a:r>
            <a:r>
              <a:rPr lang="zh-TW" altLang="en-US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每次活動的卡路里</a:t>
            </a:r>
            <a:endParaRPr lang="en-US" altLang="zh-TW" sz="3200" dirty="0">
              <a:highlight>
                <a:srgbClr val="F5BEB1"/>
              </a:highlight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可以依照自己的想法修改</a:t>
            </a:r>
          </a:p>
        </p:txBody>
      </p:sp>
      <p:pic>
        <p:nvPicPr>
          <p:cNvPr id="43" name="Picture 38">
            <a:extLst>
              <a:ext uri="{FF2B5EF4-FFF2-40B4-BE49-F238E27FC236}">
                <a16:creationId xmlns:a16="http://schemas.microsoft.com/office/drawing/2014/main" id="{CCD0A3B2-0622-0B67-03BD-C0234BD1BDA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1566" t="46061" r="10248" b="45867"/>
          <a:stretch>
            <a:fillRect/>
          </a:stretch>
        </p:blipFill>
        <p:spPr>
          <a:xfrm>
            <a:off x="4669602" y="2168548"/>
            <a:ext cx="8817798" cy="799001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ECD4A009-F964-0A88-7D6E-E3676EFCE1EA}"/>
              </a:ext>
            </a:extLst>
          </p:cNvPr>
          <p:cNvSpPr txBox="1"/>
          <p:nvPr/>
        </p:nvSpPr>
        <p:spPr>
          <a:xfrm>
            <a:off x="4738922" y="2206921"/>
            <a:ext cx="8810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- post_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</a:t>
            </a:r>
            <a:endParaRPr lang="en-US" altLang="zh-TW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A3753CFB-5BCC-5A3A-713C-3AF3CC84355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" t="1754" r="714" b="2512"/>
          <a:stretch/>
        </p:blipFill>
        <p:spPr>
          <a:xfrm>
            <a:off x="4499172" y="4125678"/>
            <a:ext cx="9216828" cy="140719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94A1B7A-BC64-802E-9373-0C5292114029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139D1BEA-2E73-7A49-FC8C-0993FBA07EFB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B1EBF842-394E-8C88-B6F9-26A700F2E713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7" name="TextBox 47">
            <a:extLst>
              <a:ext uri="{FF2B5EF4-FFF2-40B4-BE49-F238E27FC236}">
                <a16:creationId xmlns:a16="http://schemas.microsoft.com/office/drawing/2014/main" id="{CA6ACB0E-1C44-D446-4D6A-055BB5F0FDFC}"/>
              </a:ext>
            </a:extLst>
          </p:cNvPr>
          <p:cNvSpPr txBox="1"/>
          <p:nvPr/>
        </p:nvSpPr>
        <p:spPr>
          <a:xfrm>
            <a:off x="2211927" y="1028700"/>
            <a:ext cx="2054347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8" name="TextBox 45">
            <a:extLst>
              <a:ext uri="{FF2B5EF4-FFF2-40B4-BE49-F238E27FC236}">
                <a16:creationId xmlns:a16="http://schemas.microsoft.com/office/drawing/2014/main" id="{84847FE7-C384-06E2-D615-15161FB6BC70}"/>
              </a:ext>
            </a:extLst>
          </p:cNvPr>
          <p:cNvSpPr txBox="1"/>
          <p:nvPr/>
        </p:nvSpPr>
        <p:spPr>
          <a:xfrm>
            <a:off x="7983998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55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94538" y="704976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77864" y="1383101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FFFFF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13833" y="9380450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7992429" y="9397833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883989" y="700837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37E"/>
          </a:solidFill>
          <a:ln w="47625">
            <a:solidFill>
              <a:srgbClr val="FCD29D"/>
            </a:solidFill>
          </a:ln>
        </p:spPr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288B0C4-8099-C782-B093-BA6566E26EFE}"/>
              </a:ext>
            </a:extLst>
          </p:cNvPr>
          <p:cNvSpPr txBox="1"/>
          <p:nvPr/>
        </p:nvSpPr>
        <p:spPr>
          <a:xfrm>
            <a:off x="4492944" y="6057900"/>
            <a:ext cx="9302112" cy="214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更改紀錄的代碼 → </a:t>
            </a:r>
            <a:endParaRPr lang="en-US" altLang="zh-TW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+mj-lt"/>
                <a:ea typeface="芫荽" pitchFamily="2" charset="-120"/>
                <a:cs typeface="芫荽" pitchFamily="2" charset="-120"/>
              </a:rPr>
              <a:t>     </a:t>
            </a:r>
            <a:r>
              <a:rPr lang="en-US" altLang="zh-TW" sz="3000" dirty="0">
                <a:highlight>
                  <a:srgbClr val="F5BEB1"/>
                </a:highlight>
                <a:latin typeface="+mj-lt"/>
                <a:ea typeface="芫荽" pitchFamily="2" charset="-120"/>
                <a:cs typeface="芫荽" pitchFamily="2" charset="-120"/>
              </a:rPr>
              <a:t>code : 55424-6</a:t>
            </a:r>
            <a:r>
              <a:rPr lang="zh-TW" altLang="en-US" sz="3000" dirty="0">
                <a:latin typeface="+mj-lt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2800" dirty="0">
                <a:latin typeface="+mj-lt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2800" dirty="0">
                <a:latin typeface="+mj-lt"/>
                <a:ea typeface="芫荽" pitchFamily="2" charset="-120"/>
                <a:cs typeface="芫荽" pitchFamily="2" charset="-120"/>
              </a:rPr>
              <a:t>燃燒的卡路里</a:t>
            </a:r>
            <a:r>
              <a:rPr lang="en-US" altLang="zh-TW" sz="2800" dirty="0">
                <a:latin typeface="+mj-lt"/>
                <a:ea typeface="芫荽" pitchFamily="2" charset="-120"/>
                <a:cs typeface="芫荽" pitchFamily="2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3000" dirty="0">
                <a:latin typeface="+mj-lt"/>
                <a:ea typeface="芫荽" pitchFamily="2" charset="-120"/>
                <a:cs typeface="芫荽" pitchFamily="2" charset="-120"/>
              </a:rPr>
              <a:t>     </a:t>
            </a:r>
            <a:r>
              <a:rPr lang="en-US" altLang="zh-TW" sz="3000" dirty="0">
                <a:highlight>
                  <a:srgbClr val="F5BEB1"/>
                </a:highlight>
                <a:latin typeface="+mj-lt"/>
                <a:ea typeface="芫荽" pitchFamily="2" charset="-120"/>
                <a:cs typeface="芫荽" pitchFamily="2" charset="-120"/>
              </a:rPr>
              <a:t>display</a:t>
            </a:r>
            <a:r>
              <a:rPr lang="zh-TW" altLang="en-US" sz="3000" dirty="0">
                <a:highlight>
                  <a:srgbClr val="F5BEB1"/>
                </a:highlight>
                <a:latin typeface="+mj-lt"/>
                <a:ea typeface="芫荽" pitchFamily="2" charset="-120"/>
                <a:cs typeface="芫荽" pitchFamily="2" charset="-120"/>
              </a:rPr>
              <a:t> </a:t>
            </a:r>
            <a:r>
              <a:rPr lang="en-US" altLang="zh-TW" sz="3000" dirty="0">
                <a:highlight>
                  <a:srgbClr val="F5BEB1"/>
                </a:highlight>
                <a:latin typeface="+mj-lt"/>
                <a:ea typeface="芫荽" pitchFamily="2" charset="-120"/>
                <a:cs typeface="芫荽" pitchFamily="2" charset="-120"/>
              </a:rPr>
              <a:t>: Calories burned in unspecified time Pedometer</a:t>
            </a:r>
            <a:endParaRPr lang="zh-TW" altLang="en-US" sz="3000" dirty="0">
              <a:highlight>
                <a:srgbClr val="F5BEB1"/>
              </a:highlight>
              <a:latin typeface="+mj-lt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8693BAB4-A296-A97B-6827-AD5048032B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8" t="866" r="56" b="921"/>
          <a:stretch/>
        </p:blipFill>
        <p:spPr>
          <a:xfrm>
            <a:off x="3657600" y="3173519"/>
            <a:ext cx="10896202" cy="2800655"/>
          </a:xfrm>
          <a:prstGeom prst="rect">
            <a:avLst/>
          </a:prstGeom>
        </p:spPr>
      </p:pic>
      <p:pic>
        <p:nvPicPr>
          <p:cNvPr id="44" name="Picture 38">
            <a:extLst>
              <a:ext uri="{FF2B5EF4-FFF2-40B4-BE49-F238E27FC236}">
                <a16:creationId xmlns:a16="http://schemas.microsoft.com/office/drawing/2014/main" id="{6A7C2362-5E4A-C7CF-F471-F7EE373B959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1566" t="46061" r="10248" b="45867"/>
          <a:stretch>
            <a:fillRect/>
          </a:stretch>
        </p:blipFill>
        <p:spPr>
          <a:xfrm>
            <a:off x="4669602" y="2168548"/>
            <a:ext cx="8817798" cy="799001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A5DFF75A-0A9D-34B7-5571-14AEE459B85F}"/>
              </a:ext>
            </a:extLst>
          </p:cNvPr>
          <p:cNvSpPr txBox="1"/>
          <p:nvPr/>
        </p:nvSpPr>
        <p:spPr>
          <a:xfrm>
            <a:off x="4738922" y="2206921"/>
            <a:ext cx="8810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- post_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</a:t>
            </a:r>
            <a:endParaRPr lang="en-US" altLang="zh-TW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D958807-46C1-D9DA-9D69-6151DE51BF5E}"/>
              </a:ext>
            </a:extLst>
          </p:cNvPr>
          <p:cNvSpPr txBox="1"/>
          <p:nvPr/>
        </p:nvSpPr>
        <p:spPr>
          <a:xfrm>
            <a:off x="7310749" y="8187035"/>
            <a:ext cx="5262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(</a:t>
            </a:r>
            <a:r>
              <a:rPr lang="zh-TW" altLang="en-US" sz="2400" dirty="0"/>
              <a:t>計步器在不特定時間內消耗的卡路里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52" name="TextBox 43">
            <a:extLst>
              <a:ext uri="{FF2B5EF4-FFF2-40B4-BE49-F238E27FC236}">
                <a16:creationId xmlns:a16="http://schemas.microsoft.com/office/drawing/2014/main" id="{09CD1B55-BD1F-78E4-381E-00505F72995A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4" name="TextBox 44">
            <a:extLst>
              <a:ext uri="{FF2B5EF4-FFF2-40B4-BE49-F238E27FC236}">
                <a16:creationId xmlns:a16="http://schemas.microsoft.com/office/drawing/2014/main" id="{D2223317-5CA9-3936-D6BB-DF98A7F3B105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16CDB875-D378-8C05-CCE6-D89B9FC5A591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33C598DE-9C32-9938-DE34-7938AB8B3BDD}"/>
              </a:ext>
            </a:extLst>
          </p:cNvPr>
          <p:cNvSpPr txBox="1"/>
          <p:nvPr/>
        </p:nvSpPr>
        <p:spPr>
          <a:xfrm>
            <a:off x="2211927" y="1028700"/>
            <a:ext cx="2054347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311FAB12-6666-D6F4-954C-37B2DFDF4A05}"/>
              </a:ext>
            </a:extLst>
          </p:cNvPr>
          <p:cNvSpPr txBox="1"/>
          <p:nvPr/>
        </p:nvSpPr>
        <p:spPr>
          <a:xfrm>
            <a:off x="7983998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1335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94538" y="704976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77864" y="1383101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FFFFF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13833" y="9380450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7992429" y="9397833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883989" y="700837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37E"/>
          </a:solidFill>
          <a:ln w="47625">
            <a:solidFill>
              <a:srgbClr val="FCD29D"/>
            </a:solidFill>
          </a:ln>
        </p:spPr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288B0C4-8099-C782-B093-BA6566E26EFE}"/>
              </a:ext>
            </a:extLst>
          </p:cNvPr>
          <p:cNvSpPr txBox="1"/>
          <p:nvPr/>
        </p:nvSpPr>
        <p:spPr>
          <a:xfrm>
            <a:off x="6969444" y="5967325"/>
            <a:ext cx="4349112" cy="214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更改紀錄的單位 → </a:t>
            </a:r>
            <a:endParaRPr lang="zh-TW" altLang="en-US" sz="2800" dirty="0">
              <a:latin typeface="+mj-lt"/>
              <a:ea typeface="芫荽" pitchFamily="2" charset="-120"/>
              <a:cs typeface="芫荽" pitchFamily="2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+mj-lt"/>
                <a:ea typeface="芫荽" pitchFamily="2" charset="-120"/>
                <a:cs typeface="芫荽" pitchFamily="2" charset="-120"/>
              </a:rPr>
              <a:t>     </a:t>
            </a:r>
            <a:r>
              <a:rPr lang="en-US" altLang="zh-TW" sz="3000" dirty="0">
                <a:latin typeface="+mj-lt"/>
                <a:ea typeface="芫荽" pitchFamily="2" charset="-120"/>
                <a:cs typeface="芫荽" pitchFamily="2" charset="-120"/>
              </a:rPr>
              <a:t>unit : </a:t>
            </a:r>
            <a:r>
              <a:rPr lang="en-US" altLang="zh-TW" sz="3000" dirty="0">
                <a:highlight>
                  <a:srgbClr val="F5BEB1"/>
                </a:highlight>
                <a:latin typeface="+mj-lt"/>
                <a:ea typeface="芫荽" pitchFamily="2" charset="-120"/>
                <a:cs typeface="芫荽" pitchFamily="2" charset="-120"/>
              </a:rPr>
              <a:t>kilocalories</a:t>
            </a:r>
          </a:p>
          <a:p>
            <a:pPr>
              <a:lnSpc>
                <a:spcPct val="150000"/>
              </a:lnSpc>
            </a:pPr>
            <a:r>
              <a:rPr lang="en-US" altLang="zh-TW" sz="3000" dirty="0">
                <a:latin typeface="+mj-lt"/>
                <a:ea typeface="芫荽" pitchFamily="2" charset="-120"/>
                <a:cs typeface="芫荽" pitchFamily="2" charset="-120"/>
              </a:rPr>
              <a:t>     code : </a:t>
            </a:r>
            <a:r>
              <a:rPr lang="en-US" altLang="zh-TW" sz="3000" dirty="0">
                <a:highlight>
                  <a:srgbClr val="F5BEB1"/>
                </a:highlight>
                <a:latin typeface="+mj-lt"/>
                <a:ea typeface="芫荽" pitchFamily="2" charset="-120"/>
                <a:cs typeface="芫荽" pitchFamily="2" charset="-120"/>
              </a:rPr>
              <a:t>kcal</a:t>
            </a:r>
            <a:endParaRPr lang="zh-TW" altLang="en-US" sz="3000" dirty="0">
              <a:highlight>
                <a:srgbClr val="F5BEB1"/>
              </a:highlight>
              <a:latin typeface="+mj-lt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4" name="Picture 38">
            <a:extLst>
              <a:ext uri="{FF2B5EF4-FFF2-40B4-BE49-F238E27FC236}">
                <a16:creationId xmlns:a16="http://schemas.microsoft.com/office/drawing/2014/main" id="{6A7C2362-5E4A-C7CF-F471-F7EE373B959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566" t="46061" r="10248" b="45867"/>
          <a:stretch>
            <a:fillRect/>
          </a:stretch>
        </p:blipFill>
        <p:spPr>
          <a:xfrm>
            <a:off x="4669602" y="2168548"/>
            <a:ext cx="8817798" cy="799001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A5DFF75A-0A9D-34B7-5571-14AEE459B85F}"/>
              </a:ext>
            </a:extLst>
          </p:cNvPr>
          <p:cNvSpPr txBox="1"/>
          <p:nvPr/>
        </p:nvSpPr>
        <p:spPr>
          <a:xfrm>
            <a:off x="4738922" y="2206921"/>
            <a:ext cx="8810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- post_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</a:t>
            </a:r>
            <a:endParaRPr lang="en-US" altLang="zh-TW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8070E08-DC36-395B-D6C8-A0942D54738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45" t="1388"/>
          <a:stretch/>
        </p:blipFill>
        <p:spPr>
          <a:xfrm>
            <a:off x="5010090" y="3677071"/>
            <a:ext cx="8267821" cy="2092987"/>
          </a:xfrm>
          <a:prstGeom prst="rect">
            <a:avLst/>
          </a:prstGeom>
        </p:spPr>
      </p:pic>
      <p:sp>
        <p:nvSpPr>
          <p:cNvPr id="38" name="TextBox 44">
            <a:extLst>
              <a:ext uri="{FF2B5EF4-FFF2-40B4-BE49-F238E27FC236}">
                <a16:creationId xmlns:a16="http://schemas.microsoft.com/office/drawing/2014/main" id="{C2901FF7-FDF7-544E-930A-BA97FDD5F438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id="{EEA0B024-02C5-06B3-200C-752FBA3D44D8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A587BD4C-9909-7604-A3B6-5A39FD4A0BB1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198D4163-B3C5-277D-0B2C-D3288C97CEFF}"/>
              </a:ext>
            </a:extLst>
          </p:cNvPr>
          <p:cNvSpPr txBox="1"/>
          <p:nvPr/>
        </p:nvSpPr>
        <p:spPr>
          <a:xfrm>
            <a:off x="2211927" y="1028700"/>
            <a:ext cx="2054347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3" name="TextBox 45">
            <a:extLst>
              <a:ext uri="{FF2B5EF4-FFF2-40B4-BE49-F238E27FC236}">
                <a16:creationId xmlns:a16="http://schemas.microsoft.com/office/drawing/2014/main" id="{432F92A5-FE24-8E9B-6F51-9E314BEA6FE7}"/>
              </a:ext>
            </a:extLst>
          </p:cNvPr>
          <p:cNvSpPr txBox="1"/>
          <p:nvPr/>
        </p:nvSpPr>
        <p:spPr>
          <a:xfrm>
            <a:off x="7983998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1974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94538" y="704976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77864" y="1383101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FFFFF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13833" y="9380450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7992429" y="9397833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883989" y="700837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37E"/>
          </a:solidFill>
          <a:ln w="47625">
            <a:solidFill>
              <a:srgbClr val="FCD29D"/>
            </a:solidFill>
          </a:ln>
        </p:spPr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288B0C4-8099-C782-B093-BA6566E26EFE}"/>
              </a:ext>
            </a:extLst>
          </p:cNvPr>
          <p:cNvSpPr txBox="1"/>
          <p:nvPr/>
        </p:nvSpPr>
        <p:spPr>
          <a:xfrm>
            <a:off x="6200523" y="5817166"/>
            <a:ext cx="5755956" cy="214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更改網頁顯示的輸入畫面 → </a:t>
            </a:r>
            <a:endParaRPr lang="zh-TW" altLang="en-US" sz="2800" dirty="0">
              <a:latin typeface="+mj-lt"/>
              <a:ea typeface="芫荽" pitchFamily="2" charset="-120"/>
              <a:cs typeface="芫荽" pitchFamily="2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>
                <a:latin typeface="+mj-lt"/>
                <a:ea typeface="芫荽" pitchFamily="2" charset="-120"/>
                <a:cs typeface="芫荽" pitchFamily="2" charset="-120"/>
              </a:rPr>
              <a:t>     請輸入</a:t>
            </a:r>
            <a:r>
              <a:rPr lang="zh-TW" altLang="en-US" sz="3000" dirty="0">
                <a:highlight>
                  <a:srgbClr val="F5BEB1"/>
                </a:highlight>
                <a:latin typeface="+mj-lt"/>
                <a:ea typeface="芫荽" pitchFamily="2" charset="-120"/>
                <a:cs typeface="芫荽" pitchFamily="2" charset="-120"/>
              </a:rPr>
              <a:t>消耗的卡路里</a:t>
            </a:r>
            <a:endParaRPr lang="en-US" altLang="zh-TW" sz="3000" dirty="0">
              <a:highlight>
                <a:srgbClr val="F5BEB1"/>
              </a:highlight>
              <a:latin typeface="+mj-lt"/>
              <a:ea typeface="芫荽" pitchFamily="2" charset="-120"/>
              <a:cs typeface="芫荽" pitchFamily="2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000" dirty="0">
                <a:latin typeface="+mj-lt"/>
                <a:ea typeface="芫荽" pitchFamily="2" charset="-120"/>
                <a:cs typeface="芫荽" pitchFamily="2" charset="-120"/>
              </a:rPr>
              <a:t>     </a:t>
            </a:r>
            <a:r>
              <a:rPr lang="zh-TW" altLang="en-US" sz="3000" dirty="0">
                <a:highlight>
                  <a:srgbClr val="F5BEB1"/>
                </a:highlight>
                <a:latin typeface="+mj-lt"/>
                <a:ea typeface="芫荽" pitchFamily="2" charset="-120"/>
                <a:cs typeface="芫荽" pitchFamily="2" charset="-120"/>
              </a:rPr>
              <a:t>卡路里：</a:t>
            </a:r>
          </a:p>
        </p:txBody>
      </p:sp>
      <p:pic>
        <p:nvPicPr>
          <p:cNvPr id="44" name="Picture 38">
            <a:extLst>
              <a:ext uri="{FF2B5EF4-FFF2-40B4-BE49-F238E27FC236}">
                <a16:creationId xmlns:a16="http://schemas.microsoft.com/office/drawing/2014/main" id="{6A7C2362-5E4A-C7CF-F471-F7EE373B959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566" t="46061" r="10248" b="45867"/>
          <a:stretch>
            <a:fillRect/>
          </a:stretch>
        </p:blipFill>
        <p:spPr>
          <a:xfrm>
            <a:off x="4669602" y="2168548"/>
            <a:ext cx="8817798" cy="799001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A5DFF75A-0A9D-34B7-5571-14AEE459B85F}"/>
              </a:ext>
            </a:extLst>
          </p:cNvPr>
          <p:cNvSpPr txBox="1"/>
          <p:nvPr/>
        </p:nvSpPr>
        <p:spPr>
          <a:xfrm>
            <a:off x="4738922" y="2206921"/>
            <a:ext cx="8810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- post_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</a:t>
            </a:r>
            <a:endParaRPr lang="en-US" altLang="zh-TW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38" name="TextBox 44">
            <a:extLst>
              <a:ext uri="{FF2B5EF4-FFF2-40B4-BE49-F238E27FC236}">
                <a16:creationId xmlns:a16="http://schemas.microsoft.com/office/drawing/2014/main" id="{C2901FF7-FDF7-544E-930A-BA97FDD5F438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id="{EEA0B024-02C5-06B3-200C-752FBA3D44D8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A587BD4C-9909-7604-A3B6-5A39FD4A0BB1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198D4163-B3C5-277D-0B2C-D3288C97CEFF}"/>
              </a:ext>
            </a:extLst>
          </p:cNvPr>
          <p:cNvSpPr txBox="1"/>
          <p:nvPr/>
        </p:nvSpPr>
        <p:spPr>
          <a:xfrm>
            <a:off x="2211927" y="1028700"/>
            <a:ext cx="2054347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3" name="TextBox 45">
            <a:extLst>
              <a:ext uri="{FF2B5EF4-FFF2-40B4-BE49-F238E27FC236}">
                <a16:creationId xmlns:a16="http://schemas.microsoft.com/office/drawing/2014/main" id="{432F92A5-FE24-8E9B-6F51-9E314BEA6FE7}"/>
              </a:ext>
            </a:extLst>
          </p:cNvPr>
          <p:cNvSpPr txBox="1"/>
          <p:nvPr/>
        </p:nvSpPr>
        <p:spPr>
          <a:xfrm>
            <a:off x="7983998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DCF3484-1ED4-DCBA-A2CF-86B987FBF2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6" t="11732" r="1250" b="12599"/>
          <a:stretch/>
        </p:blipFill>
        <p:spPr>
          <a:xfrm>
            <a:off x="3239100" y="3993051"/>
            <a:ext cx="11811000" cy="10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3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94538" y="704976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77864" y="1383101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FFFFF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13833" y="9380450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7992429" y="9397833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883989" y="700837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37E"/>
          </a:solidFill>
          <a:ln w="47625">
            <a:solidFill>
              <a:srgbClr val="FCD29D"/>
            </a:solidFill>
          </a:ln>
        </p:spPr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288B0C4-8099-C782-B093-BA6566E26EFE}"/>
              </a:ext>
            </a:extLst>
          </p:cNvPr>
          <p:cNvSpPr txBox="1"/>
          <p:nvPr/>
        </p:nvSpPr>
        <p:spPr>
          <a:xfrm>
            <a:off x="4113981" y="6210300"/>
            <a:ext cx="10060038" cy="148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更改網頁的名稱 → </a:t>
            </a:r>
            <a:r>
              <a:rPr lang="en-US" altLang="zh-TW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Get </a:t>
            </a:r>
            <a:r>
              <a:rPr lang="zh-TW" altLang="en-US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-</a:t>
            </a:r>
            <a:r>
              <a:rPr lang="zh-TW" altLang="en-US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每次活動的卡路里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可以依照自己想法修改</a:t>
            </a:r>
            <a:endParaRPr lang="zh-TW" altLang="en-US" sz="2800" dirty="0">
              <a:highlight>
                <a:srgbClr val="F5BEB1"/>
              </a:highlight>
              <a:latin typeface="+mj-lt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4" name="Picture 38">
            <a:extLst>
              <a:ext uri="{FF2B5EF4-FFF2-40B4-BE49-F238E27FC236}">
                <a16:creationId xmlns:a16="http://schemas.microsoft.com/office/drawing/2014/main" id="{6A7C2362-5E4A-C7CF-F471-F7EE373B959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566" t="46061" r="10248" b="45867"/>
          <a:stretch>
            <a:fillRect/>
          </a:stretch>
        </p:blipFill>
        <p:spPr>
          <a:xfrm>
            <a:off x="4448831" y="2168548"/>
            <a:ext cx="9390339" cy="799001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A5DFF75A-0A9D-34B7-5571-14AEE459B85F}"/>
              </a:ext>
            </a:extLst>
          </p:cNvPr>
          <p:cNvSpPr txBox="1"/>
          <p:nvPr/>
        </p:nvSpPr>
        <p:spPr>
          <a:xfrm>
            <a:off x="4236560" y="2211169"/>
            <a:ext cx="9814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- </a:t>
            </a:r>
            <a:r>
              <a:rPr lang="en-US" altLang="zh-TW" sz="3200" dirty="0" err="1">
                <a:latin typeface="芫荽" pitchFamily="2" charset="-120"/>
                <a:ea typeface="芫荽" pitchFamily="2" charset="-120"/>
                <a:cs typeface="芫荽" pitchFamily="2" charset="-120"/>
              </a:rPr>
              <a:t>getBundle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</a:t>
            </a:r>
            <a:endParaRPr lang="en-US" altLang="zh-TW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3225044-1E15-454D-ADF0-06909964F9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1" t="1729" r="684" b="1880"/>
          <a:stretch/>
        </p:blipFill>
        <p:spPr>
          <a:xfrm>
            <a:off x="5257800" y="3759553"/>
            <a:ext cx="7772400" cy="2222147"/>
          </a:xfrm>
          <a:prstGeom prst="rect">
            <a:avLst/>
          </a:prstGeom>
        </p:spPr>
      </p:pic>
      <p:sp>
        <p:nvSpPr>
          <p:cNvPr id="40" name="TextBox 43">
            <a:extLst>
              <a:ext uri="{FF2B5EF4-FFF2-40B4-BE49-F238E27FC236}">
                <a16:creationId xmlns:a16="http://schemas.microsoft.com/office/drawing/2014/main" id="{F3A08E44-7E8A-0DEB-E94C-39BDF8D16B75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3" name="TextBox 44">
            <a:extLst>
              <a:ext uri="{FF2B5EF4-FFF2-40B4-BE49-F238E27FC236}">
                <a16:creationId xmlns:a16="http://schemas.microsoft.com/office/drawing/2014/main" id="{EEFFE51E-F15F-97FF-02B4-A1E90578F8A2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4B19A7EA-4C35-100D-4F63-42540359F027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F1730792-3336-A785-70C4-D7E894B6BD05}"/>
              </a:ext>
            </a:extLst>
          </p:cNvPr>
          <p:cNvSpPr txBox="1"/>
          <p:nvPr/>
        </p:nvSpPr>
        <p:spPr>
          <a:xfrm>
            <a:off x="2211927" y="1028700"/>
            <a:ext cx="2054347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2" name="TextBox 45">
            <a:extLst>
              <a:ext uri="{FF2B5EF4-FFF2-40B4-BE49-F238E27FC236}">
                <a16:creationId xmlns:a16="http://schemas.microsoft.com/office/drawing/2014/main" id="{60871600-771B-23B1-3855-22FD2D8BE863}"/>
              </a:ext>
            </a:extLst>
          </p:cNvPr>
          <p:cNvSpPr txBox="1"/>
          <p:nvPr/>
        </p:nvSpPr>
        <p:spPr>
          <a:xfrm>
            <a:off x="7983998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495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94538" y="704976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77864" y="1383101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FFFFF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13833" y="9380450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7992429" y="9397833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883989" y="700837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37E"/>
          </a:solidFill>
          <a:ln w="47625">
            <a:solidFill>
              <a:srgbClr val="FCD29D"/>
            </a:solidFill>
          </a:ln>
        </p:spPr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288B0C4-8099-C782-B093-BA6566E26EFE}"/>
              </a:ext>
            </a:extLst>
          </p:cNvPr>
          <p:cNvSpPr txBox="1"/>
          <p:nvPr/>
        </p:nvSpPr>
        <p:spPr>
          <a:xfrm>
            <a:off x="4373431" y="5873342"/>
            <a:ext cx="9541139" cy="74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更改要搜尋之紀錄的代碼 → </a:t>
            </a:r>
            <a:r>
              <a:rPr lang="en-US" altLang="zh-TW" sz="3200" dirty="0">
                <a:highlight>
                  <a:srgbClr val="F5BEB1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55424-6</a:t>
            </a:r>
            <a:r>
              <a:rPr lang="zh-TW" alt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+mj-lt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2800" dirty="0">
                <a:latin typeface="+mj-lt"/>
                <a:ea typeface="芫荽" pitchFamily="2" charset="-120"/>
                <a:cs typeface="芫荽" pitchFamily="2" charset="-120"/>
              </a:rPr>
              <a:t>燃燒的卡路里</a:t>
            </a:r>
            <a:r>
              <a:rPr lang="en-US" altLang="zh-TW" sz="2800" dirty="0">
                <a:latin typeface="+mj-lt"/>
                <a:ea typeface="芫荽" pitchFamily="2" charset="-120"/>
                <a:cs typeface="芫荽" pitchFamily="2" charset="-120"/>
              </a:rPr>
              <a:t>)</a:t>
            </a:r>
          </a:p>
        </p:txBody>
      </p:sp>
      <p:pic>
        <p:nvPicPr>
          <p:cNvPr id="44" name="Picture 38">
            <a:extLst>
              <a:ext uri="{FF2B5EF4-FFF2-40B4-BE49-F238E27FC236}">
                <a16:creationId xmlns:a16="http://schemas.microsoft.com/office/drawing/2014/main" id="{6A7C2362-5E4A-C7CF-F471-F7EE373B959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566" t="46061" r="10248" b="45867"/>
          <a:stretch>
            <a:fillRect/>
          </a:stretch>
        </p:blipFill>
        <p:spPr>
          <a:xfrm>
            <a:off x="4448831" y="2168548"/>
            <a:ext cx="9390339" cy="799001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A5DFF75A-0A9D-34B7-5571-14AEE459B85F}"/>
              </a:ext>
            </a:extLst>
          </p:cNvPr>
          <p:cNvSpPr txBox="1"/>
          <p:nvPr/>
        </p:nvSpPr>
        <p:spPr>
          <a:xfrm>
            <a:off x="4236560" y="2211169"/>
            <a:ext cx="9814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- </a:t>
            </a:r>
            <a:r>
              <a:rPr lang="en-US" altLang="zh-TW" sz="3200" dirty="0" err="1">
                <a:latin typeface="芫荽" pitchFamily="2" charset="-120"/>
                <a:ea typeface="芫荽" pitchFamily="2" charset="-120"/>
                <a:cs typeface="芫荽" pitchFamily="2" charset="-120"/>
              </a:rPr>
              <a:t>getBundle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</a:t>
            </a:r>
            <a:endParaRPr lang="en-US" altLang="zh-TW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6846501F-9952-1518-4C06-71FC88003B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222" r="776" b="7597"/>
          <a:stretch/>
        </p:blipFill>
        <p:spPr>
          <a:xfrm>
            <a:off x="1514475" y="4524452"/>
            <a:ext cx="15259051" cy="466648"/>
          </a:xfrm>
          <a:prstGeom prst="rect">
            <a:avLst/>
          </a:prstGeom>
        </p:spPr>
      </p:pic>
      <p:sp>
        <p:nvSpPr>
          <p:cNvPr id="45" name="TextBox 43">
            <a:extLst>
              <a:ext uri="{FF2B5EF4-FFF2-40B4-BE49-F238E27FC236}">
                <a16:creationId xmlns:a16="http://schemas.microsoft.com/office/drawing/2014/main" id="{1E1676A3-4D5B-8DCD-C2CF-FC78FBE0FB6A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80E088A3-C8A0-1A47-2226-B801B0533006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23645FE4-67E0-0DC3-554C-3CEEFE47419A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3" name="TextBox 47">
            <a:extLst>
              <a:ext uri="{FF2B5EF4-FFF2-40B4-BE49-F238E27FC236}">
                <a16:creationId xmlns:a16="http://schemas.microsoft.com/office/drawing/2014/main" id="{5E26B503-DBB2-ECCB-418A-F568126CF844}"/>
              </a:ext>
            </a:extLst>
          </p:cNvPr>
          <p:cNvSpPr txBox="1"/>
          <p:nvPr/>
        </p:nvSpPr>
        <p:spPr>
          <a:xfrm>
            <a:off x="2211927" y="1028700"/>
            <a:ext cx="2054347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4" name="TextBox 45">
            <a:extLst>
              <a:ext uri="{FF2B5EF4-FFF2-40B4-BE49-F238E27FC236}">
                <a16:creationId xmlns:a16="http://schemas.microsoft.com/office/drawing/2014/main" id="{EF7A33FD-CEA7-6184-1E32-800F074A0C35}"/>
              </a:ext>
            </a:extLst>
          </p:cNvPr>
          <p:cNvSpPr txBox="1"/>
          <p:nvPr/>
        </p:nvSpPr>
        <p:spPr>
          <a:xfrm>
            <a:off x="7983998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0160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39122">
            <a:off x="-2013609" y="7476668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40296" y="381339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698" y="1404866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7625">
            <a:solidFill>
              <a:srgbClr val="FFFFFF"/>
            </a:solidFill>
          </a:ln>
        </p:spPr>
      </p:sp>
      <p:sp>
        <p:nvSpPr>
          <p:cNvPr id="10" name="Freeform 10"/>
          <p:cNvSpPr/>
          <p:nvPr/>
        </p:nvSpPr>
        <p:spPr>
          <a:xfrm>
            <a:off x="1879351" y="373442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7625">
            <a:solidFill>
              <a:srgbClr val="FFFFFF"/>
            </a:solidFill>
          </a:ln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61003" y="3239117"/>
            <a:ext cx="2239725" cy="57079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95290">
            <a:off x="15691127" y="8539612"/>
            <a:ext cx="2181667" cy="61632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2312879" y="599633"/>
            <a:ext cx="2054347" cy="77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8"/>
              </a:lnSpc>
            </a:pPr>
            <a:r>
              <a:rPr lang="zh-TW" altLang="en-US" sz="5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大綱</a:t>
            </a:r>
            <a:endParaRPr lang="en-US" sz="54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5480352" y="3236625"/>
            <a:ext cx="1785679" cy="53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altLang="zh-TW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1.</a:t>
            </a:r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 介紹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62" name="Picture 20">
            <a:extLst>
              <a:ext uri="{FF2B5EF4-FFF2-40B4-BE49-F238E27FC236}">
                <a16:creationId xmlns:a16="http://schemas.microsoft.com/office/drawing/2014/main" id="{E41F5614-9543-E9B1-52AB-5168B5472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75967" y="4669053"/>
            <a:ext cx="3755854" cy="570797"/>
          </a:xfrm>
          <a:prstGeom prst="rect">
            <a:avLst/>
          </a:prstGeom>
        </p:spPr>
      </p:pic>
      <p:pic>
        <p:nvPicPr>
          <p:cNvPr id="63" name="Picture 20">
            <a:extLst>
              <a:ext uri="{FF2B5EF4-FFF2-40B4-BE49-F238E27FC236}">
                <a16:creationId xmlns:a16="http://schemas.microsoft.com/office/drawing/2014/main" id="{A5034902-63E5-7B68-5A7A-42FB08F20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44754" y="3820061"/>
            <a:ext cx="4609446" cy="570797"/>
          </a:xfrm>
          <a:prstGeom prst="rect">
            <a:avLst/>
          </a:prstGeom>
        </p:spPr>
      </p:pic>
      <p:pic>
        <p:nvPicPr>
          <p:cNvPr id="64" name="Picture 20">
            <a:extLst>
              <a:ext uri="{FF2B5EF4-FFF2-40B4-BE49-F238E27FC236}">
                <a16:creationId xmlns:a16="http://schemas.microsoft.com/office/drawing/2014/main" id="{E0995A20-08A2-6A40-0C91-F431E66F4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32442" y="6137620"/>
            <a:ext cx="4521158" cy="570797"/>
          </a:xfrm>
          <a:prstGeom prst="rect">
            <a:avLst/>
          </a:prstGeom>
        </p:spPr>
      </p:pic>
      <p:pic>
        <p:nvPicPr>
          <p:cNvPr id="65" name="Picture 20">
            <a:extLst>
              <a:ext uri="{FF2B5EF4-FFF2-40B4-BE49-F238E27FC236}">
                <a16:creationId xmlns:a16="http://schemas.microsoft.com/office/drawing/2014/main" id="{ABEC9254-601E-8AFA-A1DB-5C54C2A56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058400" y="5524500"/>
            <a:ext cx="3315425" cy="570797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5361421" y="4610100"/>
            <a:ext cx="3432421" cy="53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altLang="zh-TW" sz="3468" dirty="0">
                <a:latin typeface="芫荽" pitchFamily="2" charset="-120"/>
                <a:ea typeface="芫荽" pitchFamily="2" charset="-120"/>
                <a:cs typeface="芫荽" pitchFamily="2" charset="-120"/>
              </a:rPr>
              <a:t>2.</a:t>
            </a:r>
            <a:r>
              <a:rPr lang="zh-TW" altLang="en-US" sz="3468" dirty="0">
                <a:latin typeface="芫荽" pitchFamily="2" charset="-120"/>
                <a:ea typeface="芫荽" pitchFamily="2" charset="-120"/>
                <a:cs typeface="芫荽" pitchFamily="2" charset="-120"/>
              </a:rPr>
              <a:t> 建立 </a:t>
            </a:r>
            <a:r>
              <a:rPr lang="en-US" sz="3468" dirty="0"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0EF75BEF-49A4-5EE7-2118-F81401EB019D}"/>
              </a:ext>
            </a:extLst>
          </p:cNvPr>
          <p:cNvSpPr txBox="1"/>
          <p:nvPr/>
        </p:nvSpPr>
        <p:spPr>
          <a:xfrm>
            <a:off x="5486400" y="6132225"/>
            <a:ext cx="4119330" cy="53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altLang="zh-TW" sz="3468" dirty="0">
                <a:latin typeface="芫荽" pitchFamily="2" charset="-120"/>
                <a:ea typeface="芫荽" pitchFamily="2" charset="-120"/>
                <a:cs typeface="芫荽" pitchFamily="2" charset="-120"/>
              </a:rPr>
              <a:t>3.</a:t>
            </a:r>
            <a:r>
              <a:rPr lang="zh-TW" altLang="en-US" sz="3468" dirty="0">
                <a:latin typeface="芫荽" pitchFamily="2" charset="-120"/>
                <a:ea typeface="芫荽" pitchFamily="2" charset="-120"/>
                <a:cs typeface="芫荽" pitchFamily="2" charset="-120"/>
              </a:rPr>
              <a:t> 上傳平均活動心率</a:t>
            </a:r>
            <a:endParaRPr lang="en-US" sz="3468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67" name="TextBox 54">
            <a:extLst>
              <a:ext uri="{FF2B5EF4-FFF2-40B4-BE49-F238E27FC236}">
                <a16:creationId xmlns:a16="http://schemas.microsoft.com/office/drawing/2014/main" id="{841D58D7-B564-CAE6-DD02-2F0EF54B0DE7}"/>
              </a:ext>
            </a:extLst>
          </p:cNvPr>
          <p:cNvSpPr txBox="1"/>
          <p:nvPr/>
        </p:nvSpPr>
        <p:spPr>
          <a:xfrm>
            <a:off x="10210800" y="3771900"/>
            <a:ext cx="4119330" cy="5352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altLang="zh-TW" sz="3468" dirty="0">
                <a:latin typeface="芫荽" pitchFamily="2" charset="-120"/>
                <a:ea typeface="芫荽" pitchFamily="2" charset="-120"/>
                <a:cs typeface="芫荽" pitchFamily="2" charset="-120"/>
              </a:rPr>
              <a:t>4.</a:t>
            </a:r>
            <a:r>
              <a:rPr lang="zh-TW" altLang="en-US" sz="3468" dirty="0">
                <a:latin typeface="芫荽" pitchFamily="2" charset="-120"/>
                <a:ea typeface="芫荽" pitchFamily="2" charset="-120"/>
                <a:cs typeface="芫荽" pitchFamily="2" charset="-120"/>
              </a:rPr>
              <a:t> 查詢平均活動心率</a:t>
            </a:r>
            <a:endParaRPr lang="en-US" sz="3468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69" name="TextBox 54">
            <a:extLst>
              <a:ext uri="{FF2B5EF4-FFF2-40B4-BE49-F238E27FC236}">
                <a16:creationId xmlns:a16="http://schemas.microsoft.com/office/drawing/2014/main" id="{D50FCB9F-801B-9BE8-C2FE-F3EADF9807B8}"/>
              </a:ext>
            </a:extLst>
          </p:cNvPr>
          <p:cNvSpPr txBox="1"/>
          <p:nvPr/>
        </p:nvSpPr>
        <p:spPr>
          <a:xfrm>
            <a:off x="10262380" y="5524500"/>
            <a:ext cx="2474245" cy="53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altLang="zh-TW" sz="3468" dirty="0">
                <a:latin typeface="芫荽" pitchFamily="2" charset="-120"/>
                <a:ea typeface="芫荽" pitchFamily="2" charset="-120"/>
                <a:cs typeface="芫荽" pitchFamily="2" charset="-120"/>
              </a:rPr>
              <a:t>5.</a:t>
            </a:r>
            <a:r>
              <a:rPr lang="zh-TW" altLang="en-US" sz="3468" dirty="0">
                <a:latin typeface="芫荽" pitchFamily="2" charset="-120"/>
                <a:ea typeface="芫荽" pitchFamily="2" charset="-120"/>
                <a:cs typeface="芫荽" pitchFamily="2" charset="-120"/>
              </a:rPr>
              <a:t> 動手改改</a:t>
            </a:r>
            <a:endParaRPr lang="en-US" sz="3468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F742B133-D537-33BC-737E-13EB21355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2" y="5600700"/>
            <a:ext cx="3432421" cy="3432421"/>
          </a:xfrm>
          <a:prstGeom prst="rect">
            <a:avLst/>
          </a:prstGeom>
        </p:spPr>
      </p:pic>
      <p:grpSp>
        <p:nvGrpSpPr>
          <p:cNvPr id="76" name="Group 12">
            <a:extLst>
              <a:ext uri="{FF2B5EF4-FFF2-40B4-BE49-F238E27FC236}">
                <a16:creationId xmlns:a16="http://schemas.microsoft.com/office/drawing/2014/main" id="{0B726249-6320-F952-CDDB-B930780C41F9}"/>
              </a:ext>
            </a:extLst>
          </p:cNvPr>
          <p:cNvGrpSpPr/>
          <p:nvPr/>
        </p:nvGrpSpPr>
        <p:grpSpPr>
          <a:xfrm>
            <a:off x="13499083" y="9388727"/>
            <a:ext cx="2921404" cy="1302619"/>
            <a:chOff x="0" y="0"/>
            <a:chExt cx="1060183" cy="472723"/>
          </a:xfrm>
        </p:grpSpPr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C802FE31-FF08-56DB-8ED9-4E0A09F8A3FC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78" name="TextBox 14">
              <a:extLst>
                <a:ext uri="{FF2B5EF4-FFF2-40B4-BE49-F238E27FC236}">
                  <a16:creationId xmlns:a16="http://schemas.microsoft.com/office/drawing/2014/main" id="{BFE1BE29-ACD6-F30E-8BE5-3F6AD7503A8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0" name="Freeform 16">
            <a:extLst>
              <a:ext uri="{FF2B5EF4-FFF2-40B4-BE49-F238E27FC236}">
                <a16:creationId xmlns:a16="http://schemas.microsoft.com/office/drawing/2014/main" id="{6EE9DA1B-E893-D95E-1221-D1D1F7B4598B}"/>
              </a:ext>
            </a:extLst>
          </p:cNvPr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CD29D"/>
            </a:solidFill>
          </a:ln>
        </p:spPr>
      </p:sp>
      <p:grpSp>
        <p:nvGrpSpPr>
          <p:cNvPr id="82" name="Group 18">
            <a:extLst>
              <a:ext uri="{FF2B5EF4-FFF2-40B4-BE49-F238E27FC236}">
                <a16:creationId xmlns:a16="http://schemas.microsoft.com/office/drawing/2014/main" id="{B44C6A1B-6657-F812-90C5-137E3C96F7FD}"/>
              </a:ext>
            </a:extLst>
          </p:cNvPr>
          <p:cNvGrpSpPr/>
          <p:nvPr/>
        </p:nvGrpSpPr>
        <p:grpSpPr>
          <a:xfrm>
            <a:off x="10937033" y="9388727"/>
            <a:ext cx="2921404" cy="1302619"/>
            <a:chOff x="0" y="0"/>
            <a:chExt cx="1060183" cy="472723"/>
          </a:xfrm>
        </p:grpSpPr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89788B27-444E-AD9D-E1A6-F5440E75FCBE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84" name="TextBox 20">
              <a:extLst>
                <a:ext uri="{FF2B5EF4-FFF2-40B4-BE49-F238E27FC236}">
                  <a16:creationId xmlns:a16="http://schemas.microsoft.com/office/drawing/2014/main" id="{E898B37E-A689-AEE8-769C-57C8C8F3669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6" name="Freeform 22">
            <a:extLst>
              <a:ext uri="{FF2B5EF4-FFF2-40B4-BE49-F238E27FC236}">
                <a16:creationId xmlns:a16="http://schemas.microsoft.com/office/drawing/2014/main" id="{7A447167-CF94-0B23-0A37-21ECCD3747FF}"/>
              </a:ext>
            </a:extLst>
          </p:cNvPr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88" name="Group 24">
            <a:extLst>
              <a:ext uri="{FF2B5EF4-FFF2-40B4-BE49-F238E27FC236}">
                <a16:creationId xmlns:a16="http://schemas.microsoft.com/office/drawing/2014/main" id="{FE5ECDA8-9D01-7F25-B33B-7EEA854C10FE}"/>
              </a:ext>
            </a:extLst>
          </p:cNvPr>
          <p:cNvGrpSpPr/>
          <p:nvPr/>
        </p:nvGrpSpPr>
        <p:grpSpPr>
          <a:xfrm>
            <a:off x="8040460" y="9380450"/>
            <a:ext cx="2921404" cy="1302619"/>
            <a:chOff x="0" y="0"/>
            <a:chExt cx="1060183" cy="472723"/>
          </a:xfrm>
        </p:grpSpPr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CA5FCB1D-FCA4-BFFD-D7C4-5DD1E1BAB8C0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90" name="TextBox 26">
              <a:extLst>
                <a:ext uri="{FF2B5EF4-FFF2-40B4-BE49-F238E27FC236}">
                  <a16:creationId xmlns:a16="http://schemas.microsoft.com/office/drawing/2014/main" id="{A3617970-FB6D-D4DA-F10D-00C86DB0386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2" name="Freeform 28">
            <a:extLst>
              <a:ext uri="{FF2B5EF4-FFF2-40B4-BE49-F238E27FC236}">
                <a16:creationId xmlns:a16="http://schemas.microsoft.com/office/drawing/2014/main" id="{9B798918-6FAC-7825-46BA-0E736C84C3FC}"/>
              </a:ext>
            </a:extLst>
          </p:cNvPr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94" name="Group 30">
            <a:extLst>
              <a:ext uri="{FF2B5EF4-FFF2-40B4-BE49-F238E27FC236}">
                <a16:creationId xmlns:a16="http://schemas.microsoft.com/office/drawing/2014/main" id="{EC24FF95-5235-F00A-65D5-2C6D25CBF305}"/>
              </a:ext>
            </a:extLst>
          </p:cNvPr>
          <p:cNvGrpSpPr/>
          <p:nvPr/>
        </p:nvGrpSpPr>
        <p:grpSpPr>
          <a:xfrm>
            <a:off x="5161700" y="9388727"/>
            <a:ext cx="2921404" cy="1302619"/>
            <a:chOff x="0" y="0"/>
            <a:chExt cx="1060183" cy="472723"/>
          </a:xfrm>
        </p:grpSpPr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340D545F-7B93-1964-A3D8-FB379823E7D0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96" name="TextBox 32">
              <a:extLst>
                <a:ext uri="{FF2B5EF4-FFF2-40B4-BE49-F238E27FC236}">
                  <a16:creationId xmlns:a16="http://schemas.microsoft.com/office/drawing/2014/main" id="{C1FD21ED-F7D0-CC00-F73B-38BA368366E3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" name="Group 33">
            <a:extLst>
              <a:ext uri="{FF2B5EF4-FFF2-40B4-BE49-F238E27FC236}">
                <a16:creationId xmlns:a16="http://schemas.microsoft.com/office/drawing/2014/main" id="{8AFF3E38-B37E-658A-62D2-D5FB96105C89}"/>
              </a:ext>
            </a:extLst>
          </p:cNvPr>
          <p:cNvGrpSpPr/>
          <p:nvPr/>
        </p:nvGrpSpPr>
        <p:grpSpPr>
          <a:xfrm>
            <a:off x="4816373" y="9372553"/>
            <a:ext cx="2921404" cy="1302619"/>
            <a:chOff x="0" y="0"/>
            <a:chExt cx="1060183" cy="472723"/>
          </a:xfrm>
        </p:grpSpPr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BF81D027-68EF-6DCF-D18E-8FA68E5FEE57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99" name="TextBox 35">
              <a:extLst>
                <a:ext uri="{FF2B5EF4-FFF2-40B4-BE49-F238E27FC236}">
                  <a16:creationId xmlns:a16="http://schemas.microsoft.com/office/drawing/2014/main" id="{AD11D0F3-73CE-2F9E-A189-61A2D270657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0" name="Group 36">
            <a:extLst>
              <a:ext uri="{FF2B5EF4-FFF2-40B4-BE49-F238E27FC236}">
                <a16:creationId xmlns:a16="http://schemas.microsoft.com/office/drawing/2014/main" id="{5169D7DC-D878-1942-B487-7132DF0C1DA2}"/>
              </a:ext>
            </a:extLst>
          </p:cNvPr>
          <p:cNvGrpSpPr/>
          <p:nvPr/>
        </p:nvGrpSpPr>
        <p:grpSpPr>
          <a:xfrm>
            <a:off x="2355483" y="9380450"/>
            <a:ext cx="2921404" cy="1302619"/>
            <a:chOff x="0" y="0"/>
            <a:chExt cx="1060183" cy="472723"/>
          </a:xfrm>
        </p:grpSpPr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BAFB059C-C0DA-7802-A598-0D3AE5DBFD55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02" name="TextBox 38">
              <a:extLst>
                <a:ext uri="{FF2B5EF4-FFF2-40B4-BE49-F238E27FC236}">
                  <a16:creationId xmlns:a16="http://schemas.microsoft.com/office/drawing/2014/main" id="{7F98BCD3-C3A7-FE50-18E7-A35031C6EA4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3" name="Group 39">
            <a:extLst>
              <a:ext uri="{FF2B5EF4-FFF2-40B4-BE49-F238E27FC236}">
                <a16:creationId xmlns:a16="http://schemas.microsoft.com/office/drawing/2014/main" id="{00F7A007-381B-8FAB-1AAD-D8375CF1F854}"/>
              </a:ext>
            </a:extLst>
          </p:cNvPr>
          <p:cNvGrpSpPr/>
          <p:nvPr/>
        </p:nvGrpSpPr>
        <p:grpSpPr>
          <a:xfrm>
            <a:off x="1994538" y="9372553"/>
            <a:ext cx="2921404" cy="1302619"/>
            <a:chOff x="0" y="0"/>
            <a:chExt cx="1060183" cy="472723"/>
          </a:xfrm>
        </p:grpSpPr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3CF25748-2674-896C-76C0-66A7E2A6CDC0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105" name="TextBox 41">
              <a:extLst>
                <a:ext uri="{FF2B5EF4-FFF2-40B4-BE49-F238E27FC236}">
                  <a16:creationId xmlns:a16="http://schemas.microsoft.com/office/drawing/2014/main" id="{ED089BE3-20AE-882E-C7E3-174A636EDCE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6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BEA22E03-D543-D503-4ACF-C5BB26865D1E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07" name="TextBox 44">
            <a:hlinkClick r:id="rId12" action="ppaction://hlinksldjump"/>
            <a:extLst>
              <a:ext uri="{FF2B5EF4-FFF2-40B4-BE49-F238E27FC236}">
                <a16:creationId xmlns:a16="http://schemas.microsoft.com/office/drawing/2014/main" id="{F6A56757-23F1-5A79-6288-94B820B3C43E}"/>
              </a:ext>
            </a:extLst>
          </p:cNvPr>
          <p:cNvSpPr txBox="1"/>
          <p:nvPr/>
        </p:nvSpPr>
        <p:spPr>
          <a:xfrm>
            <a:off x="518160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08" name="TextBox 45">
            <a:hlinkClick r:id="rId13" action="ppaction://hlinksldjump"/>
            <a:extLst>
              <a:ext uri="{FF2B5EF4-FFF2-40B4-BE49-F238E27FC236}">
                <a16:creationId xmlns:a16="http://schemas.microsoft.com/office/drawing/2014/main" id="{1DC2050A-8583-9AA6-B9E3-8E9A5F10117C}"/>
              </a:ext>
            </a:extLst>
          </p:cNvPr>
          <p:cNvSpPr txBox="1"/>
          <p:nvPr/>
        </p:nvSpPr>
        <p:spPr>
          <a:xfrm>
            <a:off x="7946751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10" name="TextBox 47">
            <a:extLst>
              <a:ext uri="{FF2B5EF4-FFF2-40B4-BE49-F238E27FC236}">
                <a16:creationId xmlns:a16="http://schemas.microsoft.com/office/drawing/2014/main" id="{37B41CF1-B79B-C909-F180-0B466880CBAF}"/>
              </a:ext>
            </a:extLst>
          </p:cNvPr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B83B16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200" dirty="0">
              <a:solidFill>
                <a:srgbClr val="B83B16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6" name="TextBox 46">
            <a:extLst>
              <a:ext uri="{FF2B5EF4-FFF2-40B4-BE49-F238E27FC236}">
                <a16:creationId xmlns:a16="http://schemas.microsoft.com/office/drawing/2014/main" id="{CBF04F65-16A4-A432-CB23-E2FFAC220C58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66" grpId="0"/>
      <p:bldP spid="67" grpId="0"/>
      <p:bldP spid="6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94538" y="704976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77864" y="1383101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FFFFF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7898" y="8524350"/>
            <a:ext cx="2700555" cy="1515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13833" y="9380450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7992429" y="9397833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5340153" y="9436568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94825" y="9420394"/>
            <a:ext cx="2921404" cy="1302619"/>
            <a:chOff x="0" y="0"/>
            <a:chExt cx="1060183" cy="4727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17724" y="9405730"/>
            <a:ext cx="1859163" cy="1302619"/>
            <a:chOff x="0" y="0"/>
            <a:chExt cx="674693" cy="4727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693" cy="472723"/>
            </a:xfrm>
            <a:custGeom>
              <a:avLst/>
              <a:gdLst/>
              <a:ahLst/>
              <a:cxnLst/>
              <a:rect l="l" t="t" r="r" b="b"/>
              <a:pathLst>
                <a:path w="674693" h="472723">
                  <a:moveTo>
                    <a:pt x="212374" y="0"/>
                  </a:moveTo>
                  <a:lnTo>
                    <a:pt x="462319" y="0"/>
                  </a:lnTo>
                  <a:cubicBezTo>
                    <a:pt x="579610" y="0"/>
                    <a:pt x="674693" y="95083"/>
                    <a:pt x="674693" y="212374"/>
                  </a:cubicBezTo>
                  <a:lnTo>
                    <a:pt x="674693" y="260349"/>
                  </a:lnTo>
                  <a:cubicBezTo>
                    <a:pt x="674693" y="377640"/>
                    <a:pt x="579610" y="472723"/>
                    <a:pt x="462319" y="472723"/>
                  </a:cubicBezTo>
                  <a:lnTo>
                    <a:pt x="212374" y="472723"/>
                  </a:lnTo>
                  <a:cubicBezTo>
                    <a:pt x="95083" y="472723"/>
                    <a:pt x="0" y="377640"/>
                    <a:pt x="0" y="260349"/>
                  </a:cubicBezTo>
                  <a:lnTo>
                    <a:pt x="0" y="212374"/>
                  </a:lnTo>
                  <a:cubicBezTo>
                    <a:pt x="0" y="95083"/>
                    <a:pt x="95083" y="0"/>
                    <a:pt x="212374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883989" y="700837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37E"/>
          </a:solidFill>
          <a:ln w="47625">
            <a:solidFill>
              <a:srgbClr val="FCD29D"/>
            </a:solidFill>
          </a:ln>
        </p:spPr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288B0C4-8099-C782-B093-BA6566E26EFE}"/>
              </a:ext>
            </a:extLst>
          </p:cNvPr>
          <p:cNvSpPr txBox="1"/>
          <p:nvPr/>
        </p:nvSpPr>
        <p:spPr>
          <a:xfrm>
            <a:off x="4819639" y="5600700"/>
            <a:ext cx="8648723" cy="222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更改網頁顯示的畫面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- 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紀錄的名稱與單位 →</a:t>
            </a: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   </a:t>
            </a:r>
            <a:r>
              <a:rPr lang="zh-TW" altLang="en-US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活動消耗之卡路里</a:t>
            </a: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   </a:t>
            </a:r>
            <a:r>
              <a:rPr lang="en-US" altLang="zh-TW" sz="3200" dirty="0">
                <a:highlight>
                  <a:srgbClr val="F5BEB1"/>
                </a:highlight>
                <a:latin typeface="芫荽" pitchFamily="2" charset="-120"/>
                <a:ea typeface="芫荽" pitchFamily="2" charset="-120"/>
                <a:cs typeface="芫荽" pitchFamily="2" charset="-120"/>
              </a:rPr>
              <a:t>Kcal</a:t>
            </a:r>
            <a:endParaRPr lang="en-US" altLang="zh-TW" sz="2800" dirty="0">
              <a:highlight>
                <a:srgbClr val="F5BEB1"/>
              </a:highlight>
              <a:latin typeface="+mj-lt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4" name="Picture 38">
            <a:extLst>
              <a:ext uri="{FF2B5EF4-FFF2-40B4-BE49-F238E27FC236}">
                <a16:creationId xmlns:a16="http://schemas.microsoft.com/office/drawing/2014/main" id="{6A7C2362-5E4A-C7CF-F471-F7EE373B959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566" t="46061" r="10248" b="45867"/>
          <a:stretch>
            <a:fillRect/>
          </a:stretch>
        </p:blipFill>
        <p:spPr>
          <a:xfrm>
            <a:off x="4448831" y="2168548"/>
            <a:ext cx="9390339" cy="799001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A5DFF75A-0A9D-34B7-5571-14AEE459B85F}"/>
              </a:ext>
            </a:extLst>
          </p:cNvPr>
          <p:cNvSpPr txBox="1"/>
          <p:nvPr/>
        </p:nvSpPr>
        <p:spPr>
          <a:xfrm>
            <a:off x="4236560" y="2211169"/>
            <a:ext cx="9814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- </a:t>
            </a:r>
            <a:r>
              <a:rPr lang="en-US" altLang="zh-TW" sz="3200" dirty="0" err="1">
                <a:latin typeface="芫荽" pitchFamily="2" charset="-120"/>
                <a:ea typeface="芫荽" pitchFamily="2" charset="-120"/>
                <a:cs typeface="芫荽" pitchFamily="2" charset="-120"/>
              </a:rPr>
              <a:t>getBundle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_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平均活動心率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.html</a:t>
            </a:r>
            <a:endParaRPr lang="en-US" altLang="zh-TW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826D4AA4-9DF2-8C04-F97B-F0C0E42B98F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9" t="14394" r="988" b="11531"/>
          <a:stretch/>
        </p:blipFill>
        <p:spPr>
          <a:xfrm>
            <a:off x="2631382" y="4221247"/>
            <a:ext cx="13025237" cy="714991"/>
          </a:xfrm>
          <a:prstGeom prst="rect">
            <a:avLst/>
          </a:prstGeom>
        </p:spPr>
      </p:pic>
      <p:sp>
        <p:nvSpPr>
          <p:cNvPr id="45" name="TextBox 43">
            <a:extLst>
              <a:ext uri="{FF2B5EF4-FFF2-40B4-BE49-F238E27FC236}">
                <a16:creationId xmlns:a16="http://schemas.microsoft.com/office/drawing/2014/main" id="{615181A5-5356-5CEC-723F-FD63F865CCF1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6" name="TextBox 44">
            <a:extLst>
              <a:ext uri="{FF2B5EF4-FFF2-40B4-BE49-F238E27FC236}">
                <a16:creationId xmlns:a16="http://schemas.microsoft.com/office/drawing/2014/main" id="{BE2BDD4C-CD34-C8BD-8C01-4EF8E815AC51}"/>
              </a:ext>
            </a:extLst>
          </p:cNvPr>
          <p:cNvSpPr txBox="1"/>
          <p:nvPr/>
        </p:nvSpPr>
        <p:spPr>
          <a:xfrm>
            <a:off x="532649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425B194C-3930-6522-DE30-E02720589697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CA884787-2FF8-CAF7-41DD-851CA5FF62AE}"/>
              </a:ext>
            </a:extLst>
          </p:cNvPr>
          <p:cNvSpPr txBox="1"/>
          <p:nvPr/>
        </p:nvSpPr>
        <p:spPr>
          <a:xfrm>
            <a:off x="2211927" y="1028700"/>
            <a:ext cx="2054347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6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3" name="TextBox 45">
            <a:extLst>
              <a:ext uri="{FF2B5EF4-FFF2-40B4-BE49-F238E27FC236}">
                <a16:creationId xmlns:a16="http://schemas.microsoft.com/office/drawing/2014/main" id="{3ED4AD7F-09C4-0523-A672-B4DC02C08EF9}"/>
              </a:ext>
            </a:extLst>
          </p:cNvPr>
          <p:cNvSpPr txBox="1"/>
          <p:nvPr/>
        </p:nvSpPr>
        <p:spPr>
          <a:xfrm>
            <a:off x="7983998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7492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339122">
            <a:off x="-2013609" y="7476668"/>
            <a:ext cx="5991649" cy="337711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698" y="1404866"/>
            <a:ext cx="16230603" cy="7611047"/>
          </a:xfrm>
          <a:custGeom>
            <a:avLst/>
            <a:gdLst/>
            <a:ahLst/>
            <a:cxnLst/>
            <a:rect l="l" t="t" r="r" b="b"/>
            <a:pathLst>
              <a:path w="5890113" h="2762062">
                <a:moveTo>
                  <a:pt x="24327" y="0"/>
                </a:moveTo>
                <a:lnTo>
                  <a:pt x="5865786" y="0"/>
                </a:lnTo>
                <a:cubicBezTo>
                  <a:pt x="5879221" y="0"/>
                  <a:pt x="5890113" y="10891"/>
                  <a:pt x="5890113" y="24327"/>
                </a:cubicBezTo>
                <a:lnTo>
                  <a:pt x="5890113" y="2737735"/>
                </a:lnTo>
                <a:cubicBezTo>
                  <a:pt x="5890113" y="2751170"/>
                  <a:pt x="5879221" y="2762062"/>
                  <a:pt x="5865786" y="2762062"/>
                </a:cubicBezTo>
                <a:lnTo>
                  <a:pt x="24327" y="2762062"/>
                </a:lnTo>
                <a:cubicBezTo>
                  <a:pt x="10891" y="2762062"/>
                  <a:pt x="0" y="2751170"/>
                  <a:pt x="0" y="2737735"/>
                </a:cubicBezTo>
                <a:lnTo>
                  <a:pt x="0" y="24327"/>
                </a:lnTo>
                <a:cubicBezTo>
                  <a:pt x="0" y="10891"/>
                  <a:pt x="10891" y="0"/>
                  <a:pt x="2432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7625">
            <a:solidFill>
              <a:srgbClr val="FFFFFF"/>
            </a:solidFill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95290">
            <a:off x="15691127" y="8539612"/>
            <a:ext cx="2181667" cy="61632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A9D83B3-32E8-F186-DE71-599F7775F28E}"/>
              </a:ext>
            </a:extLst>
          </p:cNvPr>
          <p:cNvSpPr txBox="1"/>
          <p:nvPr/>
        </p:nvSpPr>
        <p:spPr>
          <a:xfrm>
            <a:off x="5514706" y="2476500"/>
            <a:ext cx="7258588" cy="270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謝謝大家</a:t>
            </a:r>
            <a:r>
              <a:rPr lang="en-US" altLang="zh-TW" sz="6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~</a:t>
            </a:r>
          </a:p>
          <a:p>
            <a:pPr algn="ctr">
              <a:lnSpc>
                <a:spcPct val="150000"/>
              </a:lnSpc>
            </a:pPr>
            <a:r>
              <a:rPr lang="zh-TW" altLang="en-US" sz="6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希望各位都有所收穫！</a:t>
            </a:r>
            <a:endParaRPr lang="zh-TW" altLang="en-US" sz="6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53090C-6AB4-BEB5-1700-E776FE9AF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51" y="5676900"/>
            <a:ext cx="5719299" cy="3223604"/>
          </a:xfrm>
          <a:prstGeom prst="rect">
            <a:avLst/>
          </a:prstGeom>
        </p:spPr>
      </p:pic>
      <p:pic>
        <p:nvPicPr>
          <p:cNvPr id="13" name="Picture 26">
            <a:extLst>
              <a:ext uri="{FF2B5EF4-FFF2-40B4-BE49-F238E27FC236}">
                <a16:creationId xmlns:a16="http://schemas.microsoft.com/office/drawing/2014/main" id="{718C9AD5-ED77-AED5-5302-8AFDD807E08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9703" r="8368"/>
          <a:stretch>
            <a:fillRect/>
          </a:stretch>
        </p:blipFill>
        <p:spPr>
          <a:xfrm rot="426009">
            <a:off x="2565826" y="4268078"/>
            <a:ext cx="2054347" cy="2453593"/>
          </a:xfrm>
          <a:prstGeom prst="rect">
            <a:avLst/>
          </a:prstGeom>
        </p:spPr>
      </p:pic>
      <p:pic>
        <p:nvPicPr>
          <p:cNvPr id="14" name="Picture 23">
            <a:extLst>
              <a:ext uri="{FF2B5EF4-FFF2-40B4-BE49-F238E27FC236}">
                <a16:creationId xmlns:a16="http://schemas.microsoft.com/office/drawing/2014/main" id="{28456FFE-927E-8284-5BFC-AD439BFD01E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454" r="51616"/>
          <a:stretch>
            <a:fillRect/>
          </a:stretch>
        </p:blipFill>
        <p:spPr>
          <a:xfrm>
            <a:off x="13505875" y="4914900"/>
            <a:ext cx="2251201" cy="26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83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26990">
            <a:off x="13863361" y="7246063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59565" y="381339"/>
            <a:ext cx="2911879" cy="1302619"/>
            <a:chOff x="0" y="0"/>
            <a:chExt cx="1056726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726" cy="472723"/>
            </a:xfrm>
            <a:custGeom>
              <a:avLst/>
              <a:gdLst/>
              <a:ahLst/>
              <a:cxnLst/>
              <a:rect l="l" t="t" r="r" b="b"/>
              <a:pathLst>
                <a:path w="1056726" h="472723">
                  <a:moveTo>
                    <a:pt x="135596" y="0"/>
                  </a:moveTo>
                  <a:lnTo>
                    <a:pt x="921130" y="0"/>
                  </a:lnTo>
                  <a:cubicBezTo>
                    <a:pt x="957093" y="0"/>
                    <a:pt x="991582" y="14286"/>
                    <a:pt x="1017011" y="39715"/>
                  </a:cubicBezTo>
                  <a:cubicBezTo>
                    <a:pt x="1042440" y="65144"/>
                    <a:pt x="1056726" y="99633"/>
                    <a:pt x="1056726" y="135596"/>
                  </a:cubicBezTo>
                  <a:lnTo>
                    <a:pt x="1056726" y="337127"/>
                  </a:lnTo>
                  <a:cubicBezTo>
                    <a:pt x="1056726" y="373089"/>
                    <a:pt x="1042440" y="407579"/>
                    <a:pt x="1017011" y="433008"/>
                  </a:cubicBezTo>
                  <a:cubicBezTo>
                    <a:pt x="991582" y="458437"/>
                    <a:pt x="957093" y="472723"/>
                    <a:pt x="921130" y="472723"/>
                  </a:cubicBezTo>
                  <a:lnTo>
                    <a:pt x="135596" y="472723"/>
                  </a:lnTo>
                  <a:cubicBezTo>
                    <a:pt x="60708" y="472723"/>
                    <a:pt x="0" y="412014"/>
                    <a:pt x="0" y="337127"/>
                  </a:cubicBezTo>
                  <a:lnTo>
                    <a:pt x="0" y="135596"/>
                  </a:lnTo>
                  <a:cubicBezTo>
                    <a:pt x="0" y="99633"/>
                    <a:pt x="14286" y="65144"/>
                    <a:pt x="39715" y="39715"/>
                  </a:cubicBezTo>
                  <a:cubicBezTo>
                    <a:pt x="65144" y="14286"/>
                    <a:pt x="99633" y="0"/>
                    <a:pt x="135596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3940" y="1348659"/>
            <a:ext cx="16230600" cy="7611047"/>
            <a:chOff x="0" y="0"/>
            <a:chExt cx="5890112" cy="2762062"/>
          </a:xfrm>
          <a:solidFill>
            <a:srgbClr val="FFF9C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5890113" cy="2762062"/>
            </a:xfrm>
            <a:custGeom>
              <a:avLst/>
              <a:gdLst/>
              <a:ahLst/>
              <a:cxnLst/>
              <a:rect l="l" t="t" r="r" b="b"/>
              <a:pathLst>
                <a:path w="5890113" h="2762062">
                  <a:moveTo>
                    <a:pt x="24327" y="0"/>
                  </a:moveTo>
                  <a:lnTo>
                    <a:pt x="5865786" y="0"/>
                  </a:lnTo>
                  <a:cubicBezTo>
                    <a:pt x="5879221" y="0"/>
                    <a:pt x="5890113" y="10891"/>
                    <a:pt x="5890113" y="24327"/>
                  </a:cubicBezTo>
                  <a:lnTo>
                    <a:pt x="5890113" y="2737735"/>
                  </a:lnTo>
                  <a:cubicBezTo>
                    <a:pt x="5890113" y="2751170"/>
                    <a:pt x="5879221" y="2762062"/>
                    <a:pt x="5865786" y="2762062"/>
                  </a:cubicBezTo>
                  <a:lnTo>
                    <a:pt x="24327" y="2762062"/>
                  </a:lnTo>
                  <a:cubicBezTo>
                    <a:pt x="10891" y="2762062"/>
                    <a:pt x="0" y="2751170"/>
                    <a:pt x="0" y="273773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pFill/>
            <a:ln w="47625">
              <a:solidFill>
                <a:srgbClr val="FFFFFF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8524350"/>
            <a:ext cx="2700555" cy="1515686"/>
          </a:xfrm>
          <a:prstGeom prst="rect">
            <a:avLst/>
          </a:prstGeom>
        </p:spPr>
      </p:pic>
      <p:sp>
        <p:nvSpPr>
          <p:cNvPr id="29" name="Freeform 29"/>
          <p:cNvSpPr/>
          <p:nvPr/>
        </p:nvSpPr>
        <p:spPr>
          <a:xfrm>
            <a:off x="2614237" y="34290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F9C2"/>
          </a:solidFill>
          <a:ln w="47625">
            <a:solidFill>
              <a:srgbClr val="FFFBFB"/>
            </a:solidFill>
          </a:ln>
        </p:spPr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7"/>
          <a:srcRect l="51566" t="46061" r="10248" b="45867"/>
          <a:stretch>
            <a:fillRect/>
          </a:stretch>
        </p:blipFill>
        <p:spPr>
          <a:xfrm>
            <a:off x="1769716" y="1960986"/>
            <a:ext cx="4723181" cy="729805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769716" y="1971333"/>
            <a:ext cx="483428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什麼是</a:t>
            </a:r>
            <a:r>
              <a:rPr lang="zh-TW" altLang="en-US" sz="40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運動紀錄</a:t>
            </a:r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？</a:t>
            </a:r>
            <a:endParaRPr lang="en-US" sz="40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052253" y="571500"/>
            <a:ext cx="2054347" cy="77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8"/>
              </a:lnSpc>
            </a:pPr>
            <a:r>
              <a:rPr lang="zh-TW" altLang="en-US" sz="45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45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DF32722C-2937-5BEC-5325-FCC8D2500873}"/>
              </a:ext>
            </a:extLst>
          </p:cNvPr>
          <p:cNvSpPr txBox="1"/>
          <p:nvPr/>
        </p:nvSpPr>
        <p:spPr>
          <a:xfrm>
            <a:off x="2702098" y="2687001"/>
            <a:ext cx="12926162" cy="2182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記錄運動數據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，比如跑步跑多久、心跳多快、消耗多少卡路里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……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等。</a:t>
            </a:r>
            <a:endParaRPr lang="en-US" altLang="zh-TW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這些數據可以幫助我們</a:t>
            </a:r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了解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自己的</a:t>
            </a:r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運動狀況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。</a:t>
            </a:r>
            <a:endParaRPr lang="en-US" altLang="zh-TW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就像體育課時會有體適能測驗，老師會記錄每個人的運動數據。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5C71E2F-E338-FFBB-4047-9E5D19ECC2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55" y="5150424"/>
            <a:ext cx="3552580" cy="3522975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D0EECFF9-A4AF-38EA-AACF-4A97E3EF10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34" y="5094761"/>
            <a:ext cx="6461470" cy="3639962"/>
          </a:xfrm>
          <a:prstGeom prst="rect">
            <a:avLst/>
          </a:prstGeom>
        </p:spPr>
      </p:pic>
      <p:grpSp>
        <p:nvGrpSpPr>
          <p:cNvPr id="64" name="Group 27">
            <a:extLst>
              <a:ext uri="{FF2B5EF4-FFF2-40B4-BE49-F238E27FC236}">
                <a16:creationId xmlns:a16="http://schemas.microsoft.com/office/drawing/2014/main" id="{7E89C8DE-1642-F662-1F6D-AF9067D01EF1}"/>
              </a:ext>
            </a:extLst>
          </p:cNvPr>
          <p:cNvGrpSpPr/>
          <p:nvPr/>
        </p:nvGrpSpPr>
        <p:grpSpPr>
          <a:xfrm>
            <a:off x="13499083" y="9388727"/>
            <a:ext cx="2921404" cy="1302619"/>
            <a:chOff x="0" y="0"/>
            <a:chExt cx="1060183" cy="472723"/>
          </a:xfrm>
        </p:grpSpPr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50DEECB9-F396-51E1-3ED4-0A47AE589F94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67" name="TextBox 29">
              <a:extLst>
                <a:ext uri="{FF2B5EF4-FFF2-40B4-BE49-F238E27FC236}">
                  <a16:creationId xmlns:a16="http://schemas.microsoft.com/office/drawing/2014/main" id="{FBEDBD4B-5D75-E3F9-56CF-B414386B0AC7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8" name="Freeform 31">
            <a:extLst>
              <a:ext uri="{FF2B5EF4-FFF2-40B4-BE49-F238E27FC236}">
                <a16:creationId xmlns:a16="http://schemas.microsoft.com/office/drawing/2014/main" id="{B61A3947-F1CB-8906-FABA-7D3D227D12A4}"/>
              </a:ext>
            </a:extLst>
          </p:cNvPr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CD29D"/>
            </a:solidFill>
          </a:ln>
        </p:spPr>
      </p:sp>
      <p:grpSp>
        <p:nvGrpSpPr>
          <p:cNvPr id="69" name="Group 33">
            <a:extLst>
              <a:ext uri="{FF2B5EF4-FFF2-40B4-BE49-F238E27FC236}">
                <a16:creationId xmlns:a16="http://schemas.microsoft.com/office/drawing/2014/main" id="{B66F3278-D554-5943-CDFE-2FBA7B630BCD}"/>
              </a:ext>
            </a:extLst>
          </p:cNvPr>
          <p:cNvGrpSpPr/>
          <p:nvPr/>
        </p:nvGrpSpPr>
        <p:grpSpPr>
          <a:xfrm>
            <a:off x="10937033" y="9388727"/>
            <a:ext cx="2921404" cy="1302619"/>
            <a:chOff x="0" y="0"/>
            <a:chExt cx="1060183" cy="472723"/>
          </a:xfrm>
        </p:grpSpPr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28731749-5247-9DC1-1DA5-B9487DA14174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71" name="TextBox 35">
              <a:extLst>
                <a:ext uri="{FF2B5EF4-FFF2-40B4-BE49-F238E27FC236}">
                  <a16:creationId xmlns:a16="http://schemas.microsoft.com/office/drawing/2014/main" id="{10A4AB07-71AF-AD4F-422D-12882C49E59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2" name="Freeform 37">
            <a:extLst>
              <a:ext uri="{FF2B5EF4-FFF2-40B4-BE49-F238E27FC236}">
                <a16:creationId xmlns:a16="http://schemas.microsoft.com/office/drawing/2014/main" id="{DC1337F3-BC71-98C1-CED2-8F2FE06DAD8F}"/>
              </a:ext>
            </a:extLst>
          </p:cNvPr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73" name="Group 39">
            <a:extLst>
              <a:ext uri="{FF2B5EF4-FFF2-40B4-BE49-F238E27FC236}">
                <a16:creationId xmlns:a16="http://schemas.microsoft.com/office/drawing/2014/main" id="{388E2E68-E1A8-8A13-9198-0F4F970683D9}"/>
              </a:ext>
            </a:extLst>
          </p:cNvPr>
          <p:cNvGrpSpPr/>
          <p:nvPr/>
        </p:nvGrpSpPr>
        <p:grpSpPr>
          <a:xfrm>
            <a:off x="8040460" y="9380450"/>
            <a:ext cx="2921404" cy="1302619"/>
            <a:chOff x="0" y="0"/>
            <a:chExt cx="1060183" cy="472723"/>
          </a:xfrm>
        </p:grpSpPr>
        <p:sp>
          <p:nvSpPr>
            <p:cNvPr id="74" name="Freeform 40">
              <a:extLst>
                <a:ext uri="{FF2B5EF4-FFF2-40B4-BE49-F238E27FC236}">
                  <a16:creationId xmlns:a16="http://schemas.microsoft.com/office/drawing/2014/main" id="{4C0BF573-240B-37CD-3D7F-AB3166D8D051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75" name="TextBox 41">
              <a:extLst>
                <a:ext uri="{FF2B5EF4-FFF2-40B4-BE49-F238E27FC236}">
                  <a16:creationId xmlns:a16="http://schemas.microsoft.com/office/drawing/2014/main" id="{004ACF1B-F63B-9EC0-B7E5-F46DC327AD8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6" name="Freeform 43">
            <a:extLst>
              <a:ext uri="{FF2B5EF4-FFF2-40B4-BE49-F238E27FC236}">
                <a16:creationId xmlns:a16="http://schemas.microsoft.com/office/drawing/2014/main" id="{2D964E9C-1A1D-33CC-4015-C1263A947B6D}"/>
              </a:ext>
            </a:extLst>
          </p:cNvPr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77" name="Group 45">
            <a:extLst>
              <a:ext uri="{FF2B5EF4-FFF2-40B4-BE49-F238E27FC236}">
                <a16:creationId xmlns:a16="http://schemas.microsoft.com/office/drawing/2014/main" id="{A8CE3829-3911-D5E3-261E-2959A7E4A039}"/>
              </a:ext>
            </a:extLst>
          </p:cNvPr>
          <p:cNvGrpSpPr/>
          <p:nvPr/>
        </p:nvGrpSpPr>
        <p:grpSpPr>
          <a:xfrm>
            <a:off x="5161700" y="9388727"/>
            <a:ext cx="2921404" cy="1302619"/>
            <a:chOff x="0" y="0"/>
            <a:chExt cx="1060183" cy="472723"/>
          </a:xfrm>
        </p:grpSpPr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E99AB3C9-E638-63E5-A477-EDCBA07C90E9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79" name="TextBox 47">
              <a:extLst>
                <a:ext uri="{FF2B5EF4-FFF2-40B4-BE49-F238E27FC236}">
                  <a16:creationId xmlns:a16="http://schemas.microsoft.com/office/drawing/2014/main" id="{CC1E4D31-E94F-A9A8-BDC5-903372F21BD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" name="Group 48">
            <a:extLst>
              <a:ext uri="{FF2B5EF4-FFF2-40B4-BE49-F238E27FC236}">
                <a16:creationId xmlns:a16="http://schemas.microsoft.com/office/drawing/2014/main" id="{04200120-62B2-3B96-B81A-65652E30F56D}"/>
              </a:ext>
            </a:extLst>
          </p:cNvPr>
          <p:cNvGrpSpPr/>
          <p:nvPr/>
        </p:nvGrpSpPr>
        <p:grpSpPr>
          <a:xfrm>
            <a:off x="4816373" y="9372553"/>
            <a:ext cx="2921404" cy="1302619"/>
            <a:chOff x="0" y="0"/>
            <a:chExt cx="1060183" cy="472723"/>
          </a:xfrm>
        </p:grpSpPr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AAFF058D-1CAB-F537-19A1-BB71A3FA91B1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82" name="TextBox 50">
              <a:extLst>
                <a:ext uri="{FF2B5EF4-FFF2-40B4-BE49-F238E27FC236}">
                  <a16:creationId xmlns:a16="http://schemas.microsoft.com/office/drawing/2014/main" id="{55DDDC6C-12EE-92F4-7432-8EDD3016E55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3" name="TextBox 45">
            <a:extLst>
              <a:ext uri="{FF2B5EF4-FFF2-40B4-BE49-F238E27FC236}">
                <a16:creationId xmlns:a16="http://schemas.microsoft.com/office/drawing/2014/main" id="{05335150-02E4-0F23-081F-1AD158337534}"/>
              </a:ext>
            </a:extLst>
          </p:cNvPr>
          <p:cNvSpPr txBox="1"/>
          <p:nvPr/>
        </p:nvSpPr>
        <p:spPr>
          <a:xfrm>
            <a:off x="7946751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6" name="TextBox 47">
            <a:extLst>
              <a:ext uri="{FF2B5EF4-FFF2-40B4-BE49-F238E27FC236}">
                <a16:creationId xmlns:a16="http://schemas.microsoft.com/office/drawing/2014/main" id="{2DA45AB9-C3DA-40FD-F099-8A7EE8049664}"/>
              </a:ext>
            </a:extLst>
          </p:cNvPr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B83B16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200" dirty="0">
              <a:solidFill>
                <a:srgbClr val="B83B16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7" name="TextBox 46">
            <a:extLst>
              <a:ext uri="{FF2B5EF4-FFF2-40B4-BE49-F238E27FC236}">
                <a16:creationId xmlns:a16="http://schemas.microsoft.com/office/drawing/2014/main" id="{5141AB45-6B68-06D7-A97C-209D583F65C0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9" name="TextBox 44">
            <a:hlinkClick r:id="rId12" action="ppaction://hlinksldjump"/>
            <a:extLst>
              <a:ext uri="{FF2B5EF4-FFF2-40B4-BE49-F238E27FC236}">
                <a16:creationId xmlns:a16="http://schemas.microsoft.com/office/drawing/2014/main" id="{9CD9294E-7B9B-D433-D1FF-991E2B58147E}"/>
              </a:ext>
            </a:extLst>
          </p:cNvPr>
          <p:cNvSpPr txBox="1"/>
          <p:nvPr/>
        </p:nvSpPr>
        <p:spPr>
          <a:xfrm>
            <a:off x="518160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021928">
            <a:off x="14263475" y="-378080"/>
            <a:ext cx="5991649" cy="33771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59565" y="381339"/>
            <a:ext cx="2921404" cy="1302619"/>
            <a:chOff x="0" y="0"/>
            <a:chExt cx="1060183" cy="472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323572"/>
            <a:ext cx="16230600" cy="7611047"/>
            <a:chOff x="0" y="0"/>
            <a:chExt cx="5890112" cy="2762062"/>
          </a:xfrm>
          <a:solidFill>
            <a:srgbClr val="FFF9C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5890113" cy="2762062"/>
            </a:xfrm>
            <a:custGeom>
              <a:avLst/>
              <a:gdLst/>
              <a:ahLst/>
              <a:cxnLst/>
              <a:rect l="l" t="t" r="r" b="b"/>
              <a:pathLst>
                <a:path w="5890113" h="2762062">
                  <a:moveTo>
                    <a:pt x="24327" y="0"/>
                  </a:moveTo>
                  <a:lnTo>
                    <a:pt x="5865786" y="0"/>
                  </a:lnTo>
                  <a:cubicBezTo>
                    <a:pt x="5879221" y="0"/>
                    <a:pt x="5890113" y="10891"/>
                    <a:pt x="5890113" y="24327"/>
                  </a:cubicBezTo>
                  <a:lnTo>
                    <a:pt x="5890113" y="2737735"/>
                  </a:lnTo>
                  <a:cubicBezTo>
                    <a:pt x="5890113" y="2751170"/>
                    <a:pt x="5879221" y="2762062"/>
                    <a:pt x="5865786" y="2762062"/>
                  </a:cubicBezTo>
                  <a:lnTo>
                    <a:pt x="24327" y="2762062"/>
                  </a:lnTo>
                  <a:cubicBezTo>
                    <a:pt x="10891" y="2762062"/>
                    <a:pt x="0" y="2751170"/>
                    <a:pt x="0" y="273773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pFill/>
            <a:ln w="47625">
              <a:solidFill>
                <a:srgbClr val="FFFFFF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0273" y="8516073"/>
            <a:ext cx="2700555" cy="1515686"/>
          </a:xfrm>
          <a:prstGeom prst="rect">
            <a:avLst/>
          </a:prstGeom>
        </p:spPr>
      </p:pic>
      <p:sp>
        <p:nvSpPr>
          <p:cNvPr id="29" name="Freeform 29"/>
          <p:cNvSpPr/>
          <p:nvPr/>
        </p:nvSpPr>
        <p:spPr>
          <a:xfrm>
            <a:off x="2614237" y="384814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F9C2"/>
          </a:solidFill>
          <a:ln w="47625">
            <a:solidFill>
              <a:srgbClr val="FFFBFB"/>
            </a:solidFill>
          </a:ln>
        </p:spPr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67476CB2-E9EF-3054-0D53-718BEB7ED1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68" y="1908776"/>
            <a:ext cx="1845895" cy="1845895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B1F82431-F3CC-18CC-9D02-200CB54363A9}"/>
              </a:ext>
            </a:extLst>
          </p:cNvPr>
          <p:cNvSpPr txBox="1"/>
          <p:nvPr/>
        </p:nvSpPr>
        <p:spPr>
          <a:xfrm>
            <a:off x="1894538" y="4344574"/>
            <a:ext cx="10851712" cy="2182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運動紀錄可以讓醫生了解患者的身體狀況，提供治療和建議。</a:t>
            </a:r>
            <a:endParaRPr lang="en-US" altLang="zh-TW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醫生會查看這些運動數據了解恢復進度。</a:t>
            </a:r>
            <a:endParaRPr lang="en-US" altLang="zh-TW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如果每天步數在增加，心率變得更健康，就表示在慢慢恢復。</a:t>
            </a: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226D489F-974E-6611-685B-71E723DC7C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246" y="3285961"/>
            <a:ext cx="3595755" cy="4494694"/>
          </a:xfrm>
          <a:prstGeom prst="rect">
            <a:avLst/>
          </a:prstGeom>
        </p:spPr>
      </p:pic>
      <p:pic>
        <p:nvPicPr>
          <p:cNvPr id="72" name="Picture 38">
            <a:extLst>
              <a:ext uri="{FF2B5EF4-FFF2-40B4-BE49-F238E27FC236}">
                <a16:creationId xmlns:a16="http://schemas.microsoft.com/office/drawing/2014/main" id="{838C6A9E-AA5B-B63A-94C7-D48FE79514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1566" t="46061" r="10248" b="45867"/>
          <a:stretch>
            <a:fillRect/>
          </a:stretch>
        </p:blipFill>
        <p:spPr>
          <a:xfrm>
            <a:off x="2209799" y="2508695"/>
            <a:ext cx="3810001" cy="729805"/>
          </a:xfrm>
          <a:prstGeom prst="rect">
            <a:avLst/>
          </a:prstGeom>
        </p:spPr>
      </p:pic>
      <p:sp>
        <p:nvSpPr>
          <p:cNvPr id="67" name="TextBox 45">
            <a:extLst>
              <a:ext uri="{FF2B5EF4-FFF2-40B4-BE49-F238E27FC236}">
                <a16:creationId xmlns:a16="http://schemas.microsoft.com/office/drawing/2014/main" id="{EE12AE26-566F-D27C-0AF8-DCCEA6896BC5}"/>
              </a:ext>
            </a:extLst>
          </p:cNvPr>
          <p:cNvSpPr txBox="1"/>
          <p:nvPr/>
        </p:nvSpPr>
        <p:spPr>
          <a:xfrm>
            <a:off x="3052253" y="587731"/>
            <a:ext cx="2054347" cy="77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8"/>
              </a:lnSpc>
            </a:pPr>
            <a:r>
              <a:rPr lang="zh-TW" altLang="en-US" sz="45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45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9" name="TextBox 40">
            <a:extLst>
              <a:ext uri="{FF2B5EF4-FFF2-40B4-BE49-F238E27FC236}">
                <a16:creationId xmlns:a16="http://schemas.microsoft.com/office/drawing/2014/main" id="{B931FAA8-C38C-188D-5196-60836AE81888}"/>
              </a:ext>
            </a:extLst>
          </p:cNvPr>
          <p:cNvSpPr txBox="1"/>
          <p:nvPr/>
        </p:nvSpPr>
        <p:spPr>
          <a:xfrm>
            <a:off x="2312074" y="2546747"/>
            <a:ext cx="37855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在醫院的話</a:t>
            </a:r>
            <a:r>
              <a:rPr lang="en-US" altLang="zh-TW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…</a:t>
            </a:r>
            <a:endParaRPr lang="en-US" sz="40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grpSp>
        <p:nvGrpSpPr>
          <p:cNvPr id="62" name="Group 27">
            <a:extLst>
              <a:ext uri="{FF2B5EF4-FFF2-40B4-BE49-F238E27FC236}">
                <a16:creationId xmlns:a16="http://schemas.microsoft.com/office/drawing/2014/main" id="{119B9E3C-A60E-0307-DF13-65372A793D32}"/>
              </a:ext>
            </a:extLst>
          </p:cNvPr>
          <p:cNvGrpSpPr/>
          <p:nvPr/>
        </p:nvGrpSpPr>
        <p:grpSpPr>
          <a:xfrm>
            <a:off x="13499083" y="9388727"/>
            <a:ext cx="2921404" cy="1302619"/>
            <a:chOff x="0" y="0"/>
            <a:chExt cx="1060183" cy="472723"/>
          </a:xfrm>
        </p:grpSpPr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0D588989-297C-68E7-D90F-F7EC21326034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64" name="TextBox 29">
              <a:extLst>
                <a:ext uri="{FF2B5EF4-FFF2-40B4-BE49-F238E27FC236}">
                  <a16:creationId xmlns:a16="http://schemas.microsoft.com/office/drawing/2014/main" id="{8B221E35-1873-3F92-47E7-B606D600E2E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Freeform 31">
            <a:extLst>
              <a:ext uri="{FF2B5EF4-FFF2-40B4-BE49-F238E27FC236}">
                <a16:creationId xmlns:a16="http://schemas.microsoft.com/office/drawing/2014/main" id="{90CC8879-1AA9-C990-F0E1-FDEEB1ABC10E}"/>
              </a:ext>
            </a:extLst>
          </p:cNvPr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CD29D"/>
            </a:solidFill>
          </a:ln>
        </p:spPr>
      </p:sp>
      <p:grpSp>
        <p:nvGrpSpPr>
          <p:cNvPr id="68" name="Group 33">
            <a:extLst>
              <a:ext uri="{FF2B5EF4-FFF2-40B4-BE49-F238E27FC236}">
                <a16:creationId xmlns:a16="http://schemas.microsoft.com/office/drawing/2014/main" id="{940C249F-DA01-E9CB-13EA-EBC75F8AE89E}"/>
              </a:ext>
            </a:extLst>
          </p:cNvPr>
          <p:cNvGrpSpPr/>
          <p:nvPr/>
        </p:nvGrpSpPr>
        <p:grpSpPr>
          <a:xfrm>
            <a:off x="10937033" y="9388727"/>
            <a:ext cx="2921404" cy="1302619"/>
            <a:chOff x="0" y="0"/>
            <a:chExt cx="1060183" cy="472723"/>
          </a:xfrm>
        </p:grpSpPr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81A09971-A78E-93FD-5954-8401A8840FF8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70" name="TextBox 35">
              <a:extLst>
                <a:ext uri="{FF2B5EF4-FFF2-40B4-BE49-F238E27FC236}">
                  <a16:creationId xmlns:a16="http://schemas.microsoft.com/office/drawing/2014/main" id="{A56BA8F5-D75F-E84E-9B20-406629038C1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Freeform 37">
            <a:extLst>
              <a:ext uri="{FF2B5EF4-FFF2-40B4-BE49-F238E27FC236}">
                <a16:creationId xmlns:a16="http://schemas.microsoft.com/office/drawing/2014/main" id="{58F83CCC-BB3E-0007-033B-22B33EA8C8A7}"/>
              </a:ext>
            </a:extLst>
          </p:cNvPr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73" name="Group 39">
            <a:extLst>
              <a:ext uri="{FF2B5EF4-FFF2-40B4-BE49-F238E27FC236}">
                <a16:creationId xmlns:a16="http://schemas.microsoft.com/office/drawing/2014/main" id="{9922300A-1F22-6869-A025-27820F6C9352}"/>
              </a:ext>
            </a:extLst>
          </p:cNvPr>
          <p:cNvGrpSpPr/>
          <p:nvPr/>
        </p:nvGrpSpPr>
        <p:grpSpPr>
          <a:xfrm>
            <a:off x="8040460" y="9380450"/>
            <a:ext cx="2921404" cy="1302619"/>
            <a:chOff x="0" y="0"/>
            <a:chExt cx="1060183" cy="472723"/>
          </a:xfrm>
        </p:grpSpPr>
        <p:sp>
          <p:nvSpPr>
            <p:cNvPr id="74" name="Freeform 40">
              <a:extLst>
                <a:ext uri="{FF2B5EF4-FFF2-40B4-BE49-F238E27FC236}">
                  <a16:creationId xmlns:a16="http://schemas.microsoft.com/office/drawing/2014/main" id="{4DA80134-20E3-4F20-6D13-40379123D06B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75" name="TextBox 41">
              <a:extLst>
                <a:ext uri="{FF2B5EF4-FFF2-40B4-BE49-F238E27FC236}">
                  <a16:creationId xmlns:a16="http://schemas.microsoft.com/office/drawing/2014/main" id="{847AB77C-6F30-9E6A-1C4E-8E7508FD11C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6" name="Freeform 43">
            <a:extLst>
              <a:ext uri="{FF2B5EF4-FFF2-40B4-BE49-F238E27FC236}">
                <a16:creationId xmlns:a16="http://schemas.microsoft.com/office/drawing/2014/main" id="{8A9C64F1-484B-8D2B-C81C-18F5B72749AF}"/>
              </a:ext>
            </a:extLst>
          </p:cNvPr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77" name="Group 45">
            <a:extLst>
              <a:ext uri="{FF2B5EF4-FFF2-40B4-BE49-F238E27FC236}">
                <a16:creationId xmlns:a16="http://schemas.microsoft.com/office/drawing/2014/main" id="{4B818E6E-72F0-A277-EF21-68E52FD85B35}"/>
              </a:ext>
            </a:extLst>
          </p:cNvPr>
          <p:cNvGrpSpPr/>
          <p:nvPr/>
        </p:nvGrpSpPr>
        <p:grpSpPr>
          <a:xfrm>
            <a:off x="5161700" y="9388727"/>
            <a:ext cx="2921404" cy="1302619"/>
            <a:chOff x="0" y="0"/>
            <a:chExt cx="1060183" cy="472723"/>
          </a:xfrm>
        </p:grpSpPr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FF86BEEC-693E-850B-A836-4A994B1467BD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79" name="TextBox 47">
              <a:extLst>
                <a:ext uri="{FF2B5EF4-FFF2-40B4-BE49-F238E27FC236}">
                  <a16:creationId xmlns:a16="http://schemas.microsoft.com/office/drawing/2014/main" id="{126DEFEB-B9C6-E562-611D-8F5FBE59373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" name="Group 48">
            <a:extLst>
              <a:ext uri="{FF2B5EF4-FFF2-40B4-BE49-F238E27FC236}">
                <a16:creationId xmlns:a16="http://schemas.microsoft.com/office/drawing/2014/main" id="{3DF8BA78-995B-36DD-52EE-AEDA2A20F6EB}"/>
              </a:ext>
            </a:extLst>
          </p:cNvPr>
          <p:cNvGrpSpPr/>
          <p:nvPr/>
        </p:nvGrpSpPr>
        <p:grpSpPr>
          <a:xfrm>
            <a:off x="4816373" y="9372553"/>
            <a:ext cx="2921404" cy="1302619"/>
            <a:chOff x="0" y="0"/>
            <a:chExt cx="1060183" cy="472723"/>
          </a:xfrm>
        </p:grpSpPr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FC46C474-10AF-EBA5-6BA2-7C2CF339F1E0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82" name="TextBox 50">
              <a:extLst>
                <a:ext uri="{FF2B5EF4-FFF2-40B4-BE49-F238E27FC236}">
                  <a16:creationId xmlns:a16="http://schemas.microsoft.com/office/drawing/2014/main" id="{736DE9DF-AA9B-B6EE-DF78-E89778A95FE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3" name="TextBox 45">
            <a:extLst>
              <a:ext uri="{FF2B5EF4-FFF2-40B4-BE49-F238E27FC236}">
                <a16:creationId xmlns:a16="http://schemas.microsoft.com/office/drawing/2014/main" id="{0DB56E94-01A0-6B3D-9528-923CACC12552}"/>
              </a:ext>
            </a:extLst>
          </p:cNvPr>
          <p:cNvSpPr txBox="1"/>
          <p:nvPr/>
        </p:nvSpPr>
        <p:spPr>
          <a:xfrm>
            <a:off x="7946751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4" name="TextBox 44">
            <a:extLst>
              <a:ext uri="{FF2B5EF4-FFF2-40B4-BE49-F238E27FC236}">
                <a16:creationId xmlns:a16="http://schemas.microsoft.com/office/drawing/2014/main" id="{F0339340-2EE2-5B94-BA19-D64F1958737E}"/>
              </a:ext>
            </a:extLst>
          </p:cNvPr>
          <p:cNvSpPr txBox="1"/>
          <p:nvPr/>
        </p:nvSpPr>
        <p:spPr>
          <a:xfrm>
            <a:off x="518160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6" name="TextBox 47">
            <a:extLst>
              <a:ext uri="{FF2B5EF4-FFF2-40B4-BE49-F238E27FC236}">
                <a16:creationId xmlns:a16="http://schemas.microsoft.com/office/drawing/2014/main" id="{739BAD28-A70E-0416-83DB-1531C082540D}"/>
              </a:ext>
            </a:extLst>
          </p:cNvPr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B83B16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200" dirty="0">
              <a:solidFill>
                <a:srgbClr val="B83B16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7" name="TextBox 46">
            <a:extLst>
              <a:ext uri="{FF2B5EF4-FFF2-40B4-BE49-F238E27FC236}">
                <a16:creationId xmlns:a16="http://schemas.microsoft.com/office/drawing/2014/main" id="{C2E8D2A5-ECEA-60F8-3359-E01953518DA8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9565" y="381339"/>
            <a:ext cx="2921404" cy="1302619"/>
            <a:chOff x="0" y="0"/>
            <a:chExt cx="1060183" cy="47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9472" y="1323325"/>
            <a:ext cx="16230600" cy="7611047"/>
            <a:chOff x="0" y="0"/>
            <a:chExt cx="5890112" cy="2762062"/>
          </a:xfrm>
          <a:solidFill>
            <a:srgbClr val="FFF9C2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5890113" cy="2762062"/>
            </a:xfrm>
            <a:custGeom>
              <a:avLst/>
              <a:gdLst/>
              <a:ahLst/>
              <a:cxnLst/>
              <a:rect l="l" t="t" r="r" b="b"/>
              <a:pathLst>
                <a:path w="5890113" h="2762062">
                  <a:moveTo>
                    <a:pt x="24327" y="0"/>
                  </a:moveTo>
                  <a:lnTo>
                    <a:pt x="5865786" y="0"/>
                  </a:lnTo>
                  <a:cubicBezTo>
                    <a:pt x="5879221" y="0"/>
                    <a:pt x="5890113" y="10891"/>
                    <a:pt x="5890113" y="24327"/>
                  </a:cubicBezTo>
                  <a:lnTo>
                    <a:pt x="5890113" y="2737735"/>
                  </a:lnTo>
                  <a:cubicBezTo>
                    <a:pt x="5890113" y="2751170"/>
                    <a:pt x="5879221" y="2762062"/>
                    <a:pt x="5865786" y="2762062"/>
                  </a:cubicBezTo>
                  <a:lnTo>
                    <a:pt x="24327" y="2762062"/>
                  </a:lnTo>
                  <a:cubicBezTo>
                    <a:pt x="10891" y="2762062"/>
                    <a:pt x="0" y="2751170"/>
                    <a:pt x="0" y="273773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pFill/>
            <a:ln w="47625">
              <a:solidFill>
                <a:srgbClr val="FFFFFF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26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021928">
            <a:off x="14263475" y="-378080"/>
            <a:ext cx="5991649" cy="33771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38543" y="8516073"/>
            <a:ext cx="2700555" cy="1515686"/>
          </a:xfrm>
          <a:prstGeom prst="rect">
            <a:avLst/>
          </a:prstGeom>
        </p:spPr>
      </p:pic>
      <p:sp>
        <p:nvSpPr>
          <p:cNvPr id="31" name="Freeform 31"/>
          <p:cNvSpPr/>
          <p:nvPr/>
        </p:nvSpPr>
        <p:spPr>
          <a:xfrm>
            <a:off x="2614237" y="384814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F9C2"/>
          </a:solidFill>
          <a:ln w="47625">
            <a:solidFill>
              <a:srgbClr val="FFFBFB"/>
            </a:solidFill>
          </a:ln>
        </p:spPr>
      </p:sp>
      <p:sp>
        <p:nvSpPr>
          <p:cNvPr id="80" name="TextBox 40">
            <a:extLst>
              <a:ext uri="{FF2B5EF4-FFF2-40B4-BE49-F238E27FC236}">
                <a16:creationId xmlns:a16="http://schemas.microsoft.com/office/drawing/2014/main" id="{740D0F2E-5C07-3B61-F0B3-E5C52F405DB6}"/>
              </a:ext>
            </a:extLst>
          </p:cNvPr>
          <p:cNvSpPr txBox="1"/>
          <p:nvPr/>
        </p:nvSpPr>
        <p:spPr>
          <a:xfrm>
            <a:off x="2388820" y="1959464"/>
            <a:ext cx="408818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練習建立運動紀錄前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…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2" name="TextBox 40">
            <a:extLst>
              <a:ext uri="{FF2B5EF4-FFF2-40B4-BE49-F238E27FC236}">
                <a16:creationId xmlns:a16="http://schemas.microsoft.com/office/drawing/2014/main" id="{3DE5F20B-51E6-AF21-A5F0-FB246290DCAE}"/>
              </a:ext>
            </a:extLst>
          </p:cNvPr>
          <p:cNvSpPr txBox="1"/>
          <p:nvPr/>
        </p:nvSpPr>
        <p:spPr>
          <a:xfrm>
            <a:off x="4546549" y="2593658"/>
            <a:ext cx="919490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芫荽" pitchFamily="2" charset="-120"/>
                <a:ea typeface="芫荽" pitchFamily="2" charset="-120"/>
                <a:cs typeface="芫荽" pitchFamily="2" charset="-120"/>
              </a:rPr>
              <a:t>先來簡單認識一下 </a:t>
            </a:r>
            <a:r>
              <a:rPr lang="en-US" altLang="zh-TW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芫荽" pitchFamily="2" charset="-120"/>
                <a:ea typeface="芫荽" pitchFamily="2" charset="-120"/>
                <a:cs typeface="芫荽" pitchFamily="2" charset="-120"/>
              </a:rPr>
              <a:t>HTML</a:t>
            </a:r>
            <a:r>
              <a:rPr lang="zh-TW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芫荽" pitchFamily="2" charset="-120"/>
                <a:ea typeface="芫荽" pitchFamily="2" charset="-120"/>
                <a:cs typeface="芫荽" pitchFamily="2" charset="-120"/>
              </a:rPr>
              <a:t>、</a:t>
            </a:r>
            <a:r>
              <a:rPr lang="en-US" altLang="zh-TW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芫荽" pitchFamily="2" charset="-120"/>
                <a:ea typeface="芫荽" pitchFamily="2" charset="-120"/>
                <a:cs typeface="芫荽" pitchFamily="2" charset="-120"/>
              </a:rPr>
              <a:t>CSS</a:t>
            </a:r>
            <a:r>
              <a:rPr lang="zh-TW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芫荽" pitchFamily="2" charset="-120"/>
                <a:ea typeface="芫荽" pitchFamily="2" charset="-120"/>
                <a:cs typeface="芫荽" pitchFamily="2" charset="-120"/>
              </a:rPr>
              <a:t>、</a:t>
            </a:r>
            <a:r>
              <a:rPr lang="en-US" altLang="zh-TW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芫荽" pitchFamily="2" charset="-120"/>
                <a:ea typeface="芫荽" pitchFamily="2" charset="-120"/>
                <a:cs typeface="芫荽" pitchFamily="2" charset="-120"/>
              </a:rPr>
              <a:t>JavaScript</a:t>
            </a:r>
            <a:endParaRPr 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03B5A28-E005-27F4-51B0-1CB2F908318B}"/>
              </a:ext>
            </a:extLst>
          </p:cNvPr>
          <p:cNvSpPr txBox="1"/>
          <p:nvPr/>
        </p:nvSpPr>
        <p:spPr>
          <a:xfrm>
            <a:off x="2461105" y="3341723"/>
            <a:ext cx="12778896" cy="2182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b="1" dirty="0">
                <a:latin typeface="芫荽" pitchFamily="2" charset="-120"/>
                <a:ea typeface="芫荽" pitchFamily="2" charset="-120"/>
                <a:cs typeface="芫荽" pitchFamily="2" charset="-120"/>
              </a:rPr>
              <a:t>HTML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—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 創建網頁的基本結構和內容。</a:t>
            </a:r>
            <a:endParaRPr lang="en-US" altLang="zh-TW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b="1" dirty="0">
                <a:latin typeface="芫荽" pitchFamily="2" charset="-120"/>
                <a:ea typeface="芫荽" pitchFamily="2" charset="-120"/>
                <a:cs typeface="芫荽" pitchFamily="2" charset="-120"/>
              </a:rPr>
              <a:t>CSS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—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 描述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HTML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元素的外觀和格式。</a:t>
            </a:r>
            <a:endParaRPr lang="en-US" altLang="zh-TW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b="1" dirty="0">
                <a:latin typeface="芫荽" pitchFamily="2" charset="-120"/>
                <a:ea typeface="芫荽" pitchFamily="2" charset="-120"/>
                <a:cs typeface="芫荽" pitchFamily="2" charset="-120"/>
              </a:rPr>
              <a:t>JavaScript—</a:t>
            </a:r>
            <a:r>
              <a:rPr lang="zh-TW" altLang="en-US" sz="3200" b="1" dirty="0">
                <a:latin typeface="芫荽" pitchFamily="2" charset="-120"/>
                <a:ea typeface="芫荽" pitchFamily="2" charset="-120"/>
                <a:cs typeface="芫荽" pitchFamily="2" charset="-120"/>
              </a:rPr>
              <a:t> 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在網頁上添加互動功能。比如點擊按鈕時顯示訊息。</a:t>
            </a:r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1552D2AA-6F78-3E12-DAC3-00549C3AF9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89" t="19915" r="66643" b="9408"/>
          <a:stretch/>
        </p:blipFill>
        <p:spPr>
          <a:xfrm>
            <a:off x="5073603" y="5727939"/>
            <a:ext cx="2012997" cy="2524852"/>
          </a:xfrm>
          <a:prstGeom prst="rect">
            <a:avLst/>
          </a:prstGeom>
        </p:spPr>
      </p:pic>
      <p:pic>
        <p:nvPicPr>
          <p:cNvPr id="91" name="圖片 90">
            <a:extLst>
              <a:ext uri="{FF2B5EF4-FFF2-40B4-BE49-F238E27FC236}">
                <a16:creationId xmlns:a16="http://schemas.microsoft.com/office/drawing/2014/main" id="{9959EA9A-8928-16AF-BD68-5D8AA49DB1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630" t="24421" r="34699" b="8719"/>
          <a:stretch/>
        </p:blipFill>
        <p:spPr>
          <a:xfrm>
            <a:off x="8107455" y="5727939"/>
            <a:ext cx="2073091" cy="2539761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052FEC93-C001-7332-E4CD-AEE8590DF7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301" t="24421" b="10143"/>
          <a:stretch/>
        </p:blipFill>
        <p:spPr>
          <a:xfrm>
            <a:off x="10961720" y="5711805"/>
            <a:ext cx="2426814" cy="2572027"/>
          </a:xfrm>
          <a:prstGeom prst="rect">
            <a:avLst/>
          </a:prstGeom>
        </p:spPr>
      </p:pic>
      <p:sp>
        <p:nvSpPr>
          <p:cNvPr id="94" name="文字方塊 93">
            <a:extLst>
              <a:ext uri="{FF2B5EF4-FFF2-40B4-BE49-F238E27FC236}">
                <a16:creationId xmlns:a16="http://schemas.microsoft.com/office/drawing/2014/main" id="{9EFEC310-8B27-541F-D88D-2A2CEBB4B4AF}"/>
              </a:ext>
            </a:extLst>
          </p:cNvPr>
          <p:cNvSpPr txBox="1"/>
          <p:nvPr/>
        </p:nvSpPr>
        <p:spPr>
          <a:xfrm>
            <a:off x="5472157" y="8271759"/>
            <a:ext cx="1215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芫荽" pitchFamily="2" charset="-120"/>
                <a:ea typeface="芫荽" pitchFamily="2" charset="-120"/>
                <a:cs typeface="芫荽" pitchFamily="2" charset="-120"/>
              </a:rPr>
              <a:t>HTML</a:t>
            </a:r>
            <a:endParaRPr lang="zh-TW" altLang="en-US" sz="28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0DC8D564-E97E-DB2D-7DA3-FD9EAF35B491}"/>
              </a:ext>
            </a:extLst>
          </p:cNvPr>
          <p:cNvSpPr txBox="1"/>
          <p:nvPr/>
        </p:nvSpPr>
        <p:spPr>
          <a:xfrm>
            <a:off x="8671674" y="8283832"/>
            <a:ext cx="938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芫荽" pitchFamily="2" charset="-120"/>
                <a:ea typeface="芫荽" pitchFamily="2" charset="-120"/>
                <a:cs typeface="芫荽" pitchFamily="2" charset="-120"/>
              </a:rPr>
              <a:t>CSS</a:t>
            </a:r>
            <a:endParaRPr lang="zh-TW" altLang="en-US" sz="2800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4D305F5E-77E2-8D73-5F65-7C5AC001E846}"/>
              </a:ext>
            </a:extLst>
          </p:cNvPr>
          <p:cNvSpPr txBox="1"/>
          <p:nvPr/>
        </p:nvSpPr>
        <p:spPr>
          <a:xfrm>
            <a:off x="11201401" y="8271759"/>
            <a:ext cx="2054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芫荽" pitchFamily="2" charset="-120"/>
                <a:ea typeface="芫荽" pitchFamily="2" charset="-120"/>
                <a:cs typeface="芫荽" pitchFamily="2" charset="-120"/>
              </a:rPr>
              <a:t>JavaScript</a:t>
            </a:r>
            <a:endParaRPr lang="zh-TW" altLang="en-US" sz="2800" dirty="0"/>
          </a:p>
        </p:txBody>
      </p:sp>
      <p:sp>
        <p:nvSpPr>
          <p:cNvPr id="100" name="TextBox 45">
            <a:extLst>
              <a:ext uri="{FF2B5EF4-FFF2-40B4-BE49-F238E27FC236}">
                <a16:creationId xmlns:a16="http://schemas.microsoft.com/office/drawing/2014/main" id="{DEA09EC5-3F97-C68C-EBB2-2AE7794920E6}"/>
              </a:ext>
            </a:extLst>
          </p:cNvPr>
          <p:cNvSpPr txBox="1"/>
          <p:nvPr/>
        </p:nvSpPr>
        <p:spPr>
          <a:xfrm>
            <a:off x="3052253" y="587731"/>
            <a:ext cx="2054347" cy="77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8"/>
              </a:lnSpc>
            </a:pPr>
            <a:r>
              <a:rPr lang="zh-TW" altLang="en-US" sz="45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45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grpSp>
        <p:nvGrpSpPr>
          <p:cNvPr id="74" name="Group 27">
            <a:extLst>
              <a:ext uri="{FF2B5EF4-FFF2-40B4-BE49-F238E27FC236}">
                <a16:creationId xmlns:a16="http://schemas.microsoft.com/office/drawing/2014/main" id="{D14B0768-18E9-ED33-F731-CEA910B02F82}"/>
              </a:ext>
            </a:extLst>
          </p:cNvPr>
          <p:cNvGrpSpPr/>
          <p:nvPr/>
        </p:nvGrpSpPr>
        <p:grpSpPr>
          <a:xfrm>
            <a:off x="13499083" y="9388727"/>
            <a:ext cx="2921404" cy="1302619"/>
            <a:chOff x="0" y="0"/>
            <a:chExt cx="1060183" cy="472723"/>
          </a:xfrm>
        </p:grpSpPr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D1878D27-E9F8-F825-2521-29D291BE355F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76" name="TextBox 29">
              <a:extLst>
                <a:ext uri="{FF2B5EF4-FFF2-40B4-BE49-F238E27FC236}">
                  <a16:creationId xmlns:a16="http://schemas.microsoft.com/office/drawing/2014/main" id="{63B965B6-11C2-88EE-BAF9-5D02E48A85D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8" name="Freeform 31">
            <a:extLst>
              <a:ext uri="{FF2B5EF4-FFF2-40B4-BE49-F238E27FC236}">
                <a16:creationId xmlns:a16="http://schemas.microsoft.com/office/drawing/2014/main" id="{35257244-CB45-2334-0960-03D3336465A7}"/>
              </a:ext>
            </a:extLst>
          </p:cNvPr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CD29D"/>
            </a:solidFill>
          </a:ln>
        </p:spPr>
      </p:sp>
      <p:grpSp>
        <p:nvGrpSpPr>
          <p:cNvPr id="81" name="Group 33">
            <a:extLst>
              <a:ext uri="{FF2B5EF4-FFF2-40B4-BE49-F238E27FC236}">
                <a16:creationId xmlns:a16="http://schemas.microsoft.com/office/drawing/2014/main" id="{BD2F13FB-B7CC-AD58-3887-FC981AC71D02}"/>
              </a:ext>
            </a:extLst>
          </p:cNvPr>
          <p:cNvGrpSpPr/>
          <p:nvPr/>
        </p:nvGrpSpPr>
        <p:grpSpPr>
          <a:xfrm>
            <a:off x="10937033" y="9388727"/>
            <a:ext cx="2921404" cy="1302619"/>
            <a:chOff x="0" y="0"/>
            <a:chExt cx="1060183" cy="472723"/>
          </a:xfrm>
        </p:grpSpPr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96D43A2F-84FC-DD40-3EC1-A87570C04815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84" name="TextBox 35">
              <a:extLst>
                <a:ext uri="{FF2B5EF4-FFF2-40B4-BE49-F238E27FC236}">
                  <a16:creationId xmlns:a16="http://schemas.microsoft.com/office/drawing/2014/main" id="{42D1ACAE-B5E1-4851-4DB9-252BD36A488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1" name="Freeform 37">
            <a:extLst>
              <a:ext uri="{FF2B5EF4-FFF2-40B4-BE49-F238E27FC236}">
                <a16:creationId xmlns:a16="http://schemas.microsoft.com/office/drawing/2014/main" id="{3E543DD1-96F2-E2E4-BBBC-FDAEB2F3F6BF}"/>
              </a:ext>
            </a:extLst>
          </p:cNvPr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85" name="Group 39">
            <a:extLst>
              <a:ext uri="{FF2B5EF4-FFF2-40B4-BE49-F238E27FC236}">
                <a16:creationId xmlns:a16="http://schemas.microsoft.com/office/drawing/2014/main" id="{9F984788-6E3F-7A60-6EF9-41CCDCFDAEAB}"/>
              </a:ext>
            </a:extLst>
          </p:cNvPr>
          <p:cNvGrpSpPr/>
          <p:nvPr/>
        </p:nvGrpSpPr>
        <p:grpSpPr>
          <a:xfrm>
            <a:off x="8040460" y="9380450"/>
            <a:ext cx="2921404" cy="1302619"/>
            <a:chOff x="0" y="0"/>
            <a:chExt cx="1060183" cy="472723"/>
          </a:xfrm>
        </p:grpSpPr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776F2759-ED1B-7E02-D858-8D7180848E28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87" name="TextBox 41">
              <a:extLst>
                <a:ext uri="{FF2B5EF4-FFF2-40B4-BE49-F238E27FC236}">
                  <a16:creationId xmlns:a16="http://schemas.microsoft.com/office/drawing/2014/main" id="{BDE2DB0F-000B-509D-1291-88B9F82E850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3" name="Freeform 43">
            <a:extLst>
              <a:ext uri="{FF2B5EF4-FFF2-40B4-BE49-F238E27FC236}">
                <a16:creationId xmlns:a16="http://schemas.microsoft.com/office/drawing/2014/main" id="{41B0DC2B-D766-84DB-FADA-4CCB18DA9C08}"/>
              </a:ext>
            </a:extLst>
          </p:cNvPr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grpSp>
        <p:nvGrpSpPr>
          <p:cNvPr id="97" name="Group 45">
            <a:extLst>
              <a:ext uri="{FF2B5EF4-FFF2-40B4-BE49-F238E27FC236}">
                <a16:creationId xmlns:a16="http://schemas.microsoft.com/office/drawing/2014/main" id="{39916C1C-854D-6169-A7D6-358DC2E17134}"/>
              </a:ext>
            </a:extLst>
          </p:cNvPr>
          <p:cNvGrpSpPr/>
          <p:nvPr/>
        </p:nvGrpSpPr>
        <p:grpSpPr>
          <a:xfrm>
            <a:off x="5161700" y="9388727"/>
            <a:ext cx="2921404" cy="1302619"/>
            <a:chOff x="0" y="0"/>
            <a:chExt cx="1060183" cy="472723"/>
          </a:xfrm>
        </p:grpSpPr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E872736C-4B0B-9BD0-6CEB-EA4248417F31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01" name="TextBox 47">
              <a:extLst>
                <a:ext uri="{FF2B5EF4-FFF2-40B4-BE49-F238E27FC236}">
                  <a16:creationId xmlns:a16="http://schemas.microsoft.com/office/drawing/2014/main" id="{A6BCB82C-2661-D052-9E2F-A19881B974E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2" name="Group 48">
            <a:extLst>
              <a:ext uri="{FF2B5EF4-FFF2-40B4-BE49-F238E27FC236}">
                <a16:creationId xmlns:a16="http://schemas.microsoft.com/office/drawing/2014/main" id="{3C852FEC-3578-C0A6-553F-B833095E2D60}"/>
              </a:ext>
            </a:extLst>
          </p:cNvPr>
          <p:cNvGrpSpPr/>
          <p:nvPr/>
        </p:nvGrpSpPr>
        <p:grpSpPr>
          <a:xfrm>
            <a:off x="4816373" y="9372553"/>
            <a:ext cx="2921404" cy="1302619"/>
            <a:chOff x="0" y="0"/>
            <a:chExt cx="1060183" cy="472723"/>
          </a:xfrm>
        </p:grpSpPr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AA2CC25F-1A9E-3A06-21CD-F81C7BABF88C}"/>
                </a:ext>
              </a:extLst>
            </p:cNvPr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104" name="TextBox 50">
              <a:extLst>
                <a:ext uri="{FF2B5EF4-FFF2-40B4-BE49-F238E27FC236}">
                  <a16:creationId xmlns:a16="http://schemas.microsoft.com/office/drawing/2014/main" id="{D1F61E32-6881-EB5C-7086-68674D62BF4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3" name="TextBox 45">
            <a:extLst>
              <a:ext uri="{FF2B5EF4-FFF2-40B4-BE49-F238E27FC236}">
                <a16:creationId xmlns:a16="http://schemas.microsoft.com/office/drawing/2014/main" id="{5360E7CF-37E9-7C77-C41D-8D95B1FE30FD}"/>
              </a:ext>
            </a:extLst>
          </p:cNvPr>
          <p:cNvSpPr txBox="1"/>
          <p:nvPr/>
        </p:nvSpPr>
        <p:spPr>
          <a:xfrm>
            <a:off x="7946751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16" name="TextBox 47">
            <a:extLst>
              <a:ext uri="{FF2B5EF4-FFF2-40B4-BE49-F238E27FC236}">
                <a16:creationId xmlns:a16="http://schemas.microsoft.com/office/drawing/2014/main" id="{4D9F1A5C-9A38-BFEA-8649-BA4275325894}"/>
              </a:ext>
            </a:extLst>
          </p:cNvPr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B83B16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200" dirty="0">
              <a:solidFill>
                <a:srgbClr val="B83B16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117" name="TextBox 46">
            <a:extLst>
              <a:ext uri="{FF2B5EF4-FFF2-40B4-BE49-F238E27FC236}">
                <a16:creationId xmlns:a16="http://schemas.microsoft.com/office/drawing/2014/main" id="{C75494B0-82A7-0430-04A7-6F1FDB4EC39E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" name="TextBox 44">
            <a:hlinkClick r:id="rId10" action="ppaction://hlinksldjump"/>
            <a:extLst>
              <a:ext uri="{FF2B5EF4-FFF2-40B4-BE49-F238E27FC236}">
                <a16:creationId xmlns:a16="http://schemas.microsoft.com/office/drawing/2014/main" id="{B8563E3F-2EF5-E41A-DED4-C34F2126AA2E}"/>
              </a:ext>
            </a:extLst>
          </p:cNvPr>
          <p:cNvSpPr txBox="1"/>
          <p:nvPr/>
        </p:nvSpPr>
        <p:spPr>
          <a:xfrm>
            <a:off x="5181600" y="9451657"/>
            <a:ext cx="229351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建立</a:t>
            </a:r>
            <a:r>
              <a:rPr lang="en-US" altLang="zh-TW" sz="3200" dirty="0">
                <a:solidFill>
                  <a:srgbClr val="F67C5E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3200" dirty="0">
              <a:solidFill>
                <a:srgbClr val="F67C5E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/>
      <p:bldP spid="96" grpId="0"/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9565" y="381339"/>
            <a:ext cx="2921404" cy="1302619"/>
            <a:chOff x="0" y="0"/>
            <a:chExt cx="1060183" cy="47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8543" y="1333500"/>
            <a:ext cx="16230600" cy="7611047"/>
            <a:chOff x="0" y="0"/>
            <a:chExt cx="5890112" cy="2762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0113" cy="2762062"/>
            </a:xfrm>
            <a:custGeom>
              <a:avLst/>
              <a:gdLst/>
              <a:ahLst/>
              <a:cxnLst/>
              <a:rect l="l" t="t" r="r" b="b"/>
              <a:pathLst>
                <a:path w="5890113" h="2762062">
                  <a:moveTo>
                    <a:pt x="24327" y="0"/>
                  </a:moveTo>
                  <a:lnTo>
                    <a:pt x="5865786" y="0"/>
                  </a:lnTo>
                  <a:cubicBezTo>
                    <a:pt x="5879221" y="0"/>
                    <a:pt x="5890113" y="10891"/>
                    <a:pt x="5890113" y="24327"/>
                  </a:cubicBezTo>
                  <a:lnTo>
                    <a:pt x="5890113" y="2737735"/>
                  </a:lnTo>
                  <a:cubicBezTo>
                    <a:pt x="5890113" y="2751170"/>
                    <a:pt x="5879221" y="2762062"/>
                    <a:pt x="5865786" y="2762062"/>
                  </a:cubicBezTo>
                  <a:lnTo>
                    <a:pt x="24327" y="2762062"/>
                  </a:lnTo>
                  <a:cubicBezTo>
                    <a:pt x="10891" y="2762062"/>
                    <a:pt x="0" y="2751170"/>
                    <a:pt x="0" y="273773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FFF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26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021928">
            <a:off x="14263475" y="-378080"/>
            <a:ext cx="5991649" cy="33771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499083" y="9388727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CD29D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10937033" y="9388727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8040460" y="9380450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38543" y="8516073"/>
            <a:ext cx="2700555" cy="1515686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614237" y="384814"/>
            <a:ext cx="2921404" cy="1302619"/>
            <a:chOff x="0" y="0"/>
            <a:chExt cx="1060183" cy="47272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355483" y="9405730"/>
            <a:ext cx="2921404" cy="1302619"/>
            <a:chOff x="0" y="0"/>
            <a:chExt cx="1060183" cy="47272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0" name="TextBox 40">
            <a:extLst>
              <a:ext uri="{FF2B5EF4-FFF2-40B4-BE49-F238E27FC236}">
                <a16:creationId xmlns:a16="http://schemas.microsoft.com/office/drawing/2014/main" id="{740D0F2E-5C07-3B61-F0B3-E5C52F405DB6}"/>
              </a:ext>
            </a:extLst>
          </p:cNvPr>
          <p:cNvSpPr txBox="1"/>
          <p:nvPr/>
        </p:nvSpPr>
        <p:spPr>
          <a:xfrm>
            <a:off x="2164405" y="2053289"/>
            <a:ext cx="622496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─ 病人、患者 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(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運動者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0EDEA7F0-CC92-2545-3E78-E8EF649FA6EE}"/>
              </a:ext>
            </a:extLst>
          </p:cNvPr>
          <p:cNvSpPr txBox="1"/>
          <p:nvPr/>
        </p:nvSpPr>
        <p:spPr>
          <a:xfrm>
            <a:off x="2508863" y="717947"/>
            <a:ext cx="317404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建立 </a:t>
            </a:r>
            <a:r>
              <a:rPr lang="en-US" altLang="zh-TW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40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9D472B8C-126C-A697-5CCB-A4319A25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95853"/>
              </p:ext>
            </p:extLst>
          </p:nvPr>
        </p:nvGraphicFramePr>
        <p:xfrm>
          <a:off x="5779086" y="5287462"/>
          <a:ext cx="4748930" cy="3098628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86819">
                  <a:extLst>
                    <a:ext uri="{9D8B030D-6E8A-4147-A177-3AD203B41FA5}">
                      <a16:colId xmlns:a16="http://schemas.microsoft.com/office/drawing/2014/main" val="3223922149"/>
                    </a:ext>
                  </a:extLst>
                </a:gridCol>
                <a:gridCol w="2462111">
                  <a:extLst>
                    <a:ext uri="{9D8B030D-6E8A-4147-A177-3AD203B41FA5}">
                      <a16:colId xmlns:a16="http://schemas.microsoft.com/office/drawing/2014/main" val="3402493030"/>
                    </a:ext>
                  </a:extLst>
                </a:gridCol>
              </a:tblGrid>
              <a:tr h="77465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800" dirty="0"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病人</a:t>
                      </a:r>
                      <a:r>
                        <a:rPr lang="en-US" altLang="zh-TW" sz="2800" dirty="0"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(</a:t>
                      </a:r>
                      <a:r>
                        <a:rPr lang="zh-TW" altLang="en-US" sz="2800" dirty="0"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運動者</a:t>
                      </a:r>
                      <a:r>
                        <a:rPr lang="en-US" altLang="zh-TW" sz="2800" dirty="0"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)</a:t>
                      </a:r>
                      <a:r>
                        <a:rPr lang="zh-TW" altLang="en-US" sz="2800" dirty="0"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資料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0636"/>
                  </a:ext>
                </a:extLst>
              </a:tr>
              <a:tr h="77465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名字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安妮亞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568140"/>
                  </a:ext>
                </a:extLst>
              </a:tr>
              <a:tr h="7746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性別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277199"/>
                  </a:ext>
                </a:extLst>
              </a:tr>
              <a:tr h="7746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芫荽" pitchFamily="2" charset="-120"/>
                          <a:ea typeface="芫荽" pitchFamily="2" charset="-120"/>
                          <a:cs typeface="芫荽" pitchFamily="2" charset="-120"/>
                        </a:rPr>
                        <a:t>生日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2012-10-02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855087"/>
                  </a:ext>
                </a:extLst>
              </a:tr>
            </a:tbl>
          </a:graphicData>
        </a:graphic>
      </p:graphicFrame>
      <p:sp>
        <p:nvSpPr>
          <p:cNvPr id="45" name="文字方塊 44">
            <a:extLst>
              <a:ext uri="{FF2B5EF4-FFF2-40B4-BE49-F238E27FC236}">
                <a16:creationId xmlns:a16="http://schemas.microsoft.com/office/drawing/2014/main" id="{89034060-248A-8D80-0138-CB20BE16A4C3}"/>
              </a:ext>
            </a:extLst>
          </p:cNvPr>
          <p:cNvSpPr txBox="1"/>
          <p:nvPr/>
        </p:nvSpPr>
        <p:spPr>
          <a:xfrm>
            <a:off x="2298865" y="2821681"/>
            <a:ext cx="12877800" cy="192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基本訊息：患者的名字、性別和生日</a:t>
            </a:r>
            <a:r>
              <a:rPr lang="en-US" altLang="zh-TW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……</a:t>
            </a: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使用一種標準格式：像填寫表格一樣，把這些訊息放到一個標準的數據格式中。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保存紀錄：把紀錄存到一個安全的地方，比如醫院的資料庫。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7D7BB60B-0182-9D33-2CF8-79A730C256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96" b="90539" l="9799" r="89950">
                        <a14:foregroundMark x1="39196" y1="16885" x2="39196" y2="16885"/>
                        <a14:foregroundMark x1="48492" y1="10189" x2="48492" y2="10189"/>
                        <a14:foregroundMark x1="40955" y1="24017" x2="40955" y2="24017"/>
                        <a14:foregroundMark x1="39950" y1="90539" x2="39950" y2="90539"/>
                        <a14:foregroundMark x1="38442" y1="71179" x2="38442" y2="71179"/>
                        <a14:foregroundMark x1="38442" y1="72635" x2="38442" y2="72635"/>
                        <a14:foregroundMark x1="28141" y1="68413" x2="28141" y2="68413"/>
                        <a14:foregroundMark x1="65327" y1="88064" x2="65327" y2="88064"/>
                        <a14:foregroundMark x1="47236" y1="6696" x2="47236" y2="6696"/>
                        <a14:foregroundMark x1="63568" y1="89083" x2="63568" y2="89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627" y="4125565"/>
            <a:ext cx="2961268" cy="5111536"/>
          </a:xfrm>
          <a:prstGeom prst="rect">
            <a:avLst/>
          </a:prstGeom>
        </p:spPr>
      </p:pic>
      <p:sp>
        <p:nvSpPr>
          <p:cNvPr id="41" name="TextBox 43">
            <a:extLst>
              <a:ext uri="{FF2B5EF4-FFF2-40B4-BE49-F238E27FC236}">
                <a16:creationId xmlns:a16="http://schemas.microsoft.com/office/drawing/2014/main" id="{971E2F12-9407-249B-18C1-4FFFF00C342B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2" name="TextBox 45">
            <a:extLst>
              <a:ext uri="{FF2B5EF4-FFF2-40B4-BE49-F238E27FC236}">
                <a16:creationId xmlns:a16="http://schemas.microsoft.com/office/drawing/2014/main" id="{08215727-18B7-07EC-3950-39420BB35B98}"/>
              </a:ext>
            </a:extLst>
          </p:cNvPr>
          <p:cNvSpPr txBox="1"/>
          <p:nvPr/>
        </p:nvSpPr>
        <p:spPr>
          <a:xfrm>
            <a:off x="7946751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6" name="TextBox 47">
            <a:extLst>
              <a:ext uri="{FF2B5EF4-FFF2-40B4-BE49-F238E27FC236}">
                <a16:creationId xmlns:a16="http://schemas.microsoft.com/office/drawing/2014/main" id="{BEDF3A28-E5E4-5C04-E934-AEFEB6B0355B}"/>
              </a:ext>
            </a:extLst>
          </p:cNvPr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B83B16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200" dirty="0">
              <a:solidFill>
                <a:srgbClr val="B83B16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1D91BED6-DF7E-98CF-9B67-E393E7197C28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508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9565" y="381339"/>
            <a:ext cx="2921404" cy="1302619"/>
            <a:chOff x="0" y="0"/>
            <a:chExt cx="1060183" cy="47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9472" y="1257300"/>
            <a:ext cx="16230600" cy="7611047"/>
            <a:chOff x="0" y="0"/>
            <a:chExt cx="5890112" cy="2762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90113" cy="2762062"/>
            </a:xfrm>
            <a:custGeom>
              <a:avLst/>
              <a:gdLst/>
              <a:ahLst/>
              <a:cxnLst/>
              <a:rect l="l" t="t" r="r" b="b"/>
              <a:pathLst>
                <a:path w="5890113" h="2762062">
                  <a:moveTo>
                    <a:pt x="24327" y="0"/>
                  </a:moveTo>
                  <a:lnTo>
                    <a:pt x="5865786" y="0"/>
                  </a:lnTo>
                  <a:cubicBezTo>
                    <a:pt x="5879221" y="0"/>
                    <a:pt x="5890113" y="10891"/>
                    <a:pt x="5890113" y="24327"/>
                  </a:cubicBezTo>
                  <a:lnTo>
                    <a:pt x="5890113" y="2737735"/>
                  </a:lnTo>
                  <a:cubicBezTo>
                    <a:pt x="5890113" y="2751170"/>
                    <a:pt x="5879221" y="2762062"/>
                    <a:pt x="5865786" y="2762062"/>
                  </a:cubicBezTo>
                  <a:lnTo>
                    <a:pt x="24327" y="2762062"/>
                  </a:lnTo>
                  <a:cubicBezTo>
                    <a:pt x="10891" y="2762062"/>
                    <a:pt x="0" y="2751170"/>
                    <a:pt x="0" y="273773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FFF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26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021928">
            <a:off x="14196371" y="-288967"/>
            <a:ext cx="5991649" cy="33771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4707" y="1032648"/>
            <a:ext cx="987987" cy="13419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499083" y="9388727"/>
            <a:ext cx="2921404" cy="1302619"/>
            <a:chOff x="0" y="0"/>
            <a:chExt cx="1060183" cy="472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>
            <a:solidFill>
              <a:srgbClr val="FCD29D"/>
            </a:solidFill>
          </a:ln>
        </p:spPr>
      </p:sp>
      <p:grpSp>
        <p:nvGrpSpPr>
          <p:cNvPr id="17" name="Group 17"/>
          <p:cNvGrpSpPr/>
          <p:nvPr/>
        </p:nvGrpSpPr>
        <p:grpSpPr>
          <a:xfrm>
            <a:off x="10937033" y="9388727"/>
            <a:ext cx="2921404" cy="1302619"/>
            <a:chOff x="0" y="0"/>
            <a:chExt cx="1060183" cy="472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>
            <a:solidFill>
              <a:srgbClr val="FFA791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8040460" y="9380450"/>
            <a:ext cx="2921404" cy="1302619"/>
            <a:chOff x="0" y="0"/>
            <a:chExt cx="1060183" cy="4727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>
            <a:solidFill>
              <a:srgbClr val="FFDED4"/>
            </a:solidFill>
          </a:ln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38543" y="8516073"/>
            <a:ext cx="2700555" cy="1515686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614237" y="384814"/>
            <a:ext cx="2921404" cy="1302619"/>
            <a:chOff x="0" y="0"/>
            <a:chExt cx="1060183" cy="47272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>
              <a:solidFill>
                <a:srgbClr val="FFFBFB"/>
              </a:solidFill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355483" y="9405730"/>
            <a:ext cx="2921404" cy="1302619"/>
            <a:chOff x="0" y="0"/>
            <a:chExt cx="1060183" cy="47272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994538" y="9397833"/>
            <a:ext cx="2921404" cy="1302619"/>
            <a:chOff x="0" y="0"/>
            <a:chExt cx="1060183" cy="47272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>
              <a:solidFill>
                <a:srgbClr val="FFFFFF"/>
              </a:solidFill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45">
            <a:extLst>
              <a:ext uri="{FF2B5EF4-FFF2-40B4-BE49-F238E27FC236}">
                <a16:creationId xmlns:a16="http://schemas.microsoft.com/office/drawing/2014/main" id="{0EDEA7F0-CC92-2545-3E78-E8EF649FA6EE}"/>
              </a:ext>
            </a:extLst>
          </p:cNvPr>
          <p:cNvSpPr txBox="1"/>
          <p:nvPr/>
        </p:nvSpPr>
        <p:spPr>
          <a:xfrm>
            <a:off x="2508863" y="717947"/>
            <a:ext cx="317404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建立 </a:t>
            </a:r>
            <a:r>
              <a:rPr lang="en-US" altLang="zh-TW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40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56E143E-802C-E00A-0F23-EACF5ABA6BB4}"/>
              </a:ext>
            </a:extLst>
          </p:cNvPr>
          <p:cNvSpPr txBox="1"/>
          <p:nvPr/>
        </p:nvSpPr>
        <p:spPr>
          <a:xfrm>
            <a:off x="3352541" y="2791129"/>
            <a:ext cx="7925059" cy="519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3000" dirty="0"/>
              <a:t>{ </a:t>
            </a:r>
          </a:p>
          <a:p>
            <a:pPr>
              <a:lnSpc>
                <a:spcPts val="4000"/>
              </a:lnSpc>
            </a:pPr>
            <a:r>
              <a:rPr lang="zh-TW" altLang="en-US" sz="3000" dirty="0"/>
              <a:t>   </a:t>
            </a:r>
            <a:r>
              <a:rPr lang="en-US" altLang="zh-TW" sz="3000" dirty="0"/>
              <a:t>"</a:t>
            </a:r>
            <a:r>
              <a:rPr lang="en-US" altLang="zh-TW" sz="3000" dirty="0" err="1"/>
              <a:t>resourceType</a:t>
            </a:r>
            <a:r>
              <a:rPr lang="en-US" altLang="zh-TW" sz="3000" dirty="0"/>
              <a:t>":"Patient",</a:t>
            </a:r>
          </a:p>
          <a:p>
            <a:pPr>
              <a:lnSpc>
                <a:spcPts val="4000"/>
              </a:lnSpc>
            </a:pPr>
            <a:r>
              <a:rPr lang="en-US" altLang="zh-TW" sz="3000" dirty="0"/>
              <a:t> </a:t>
            </a:r>
            <a:r>
              <a:rPr lang="zh-TW" altLang="en-US" sz="3000" dirty="0"/>
              <a:t>  </a:t>
            </a:r>
            <a:r>
              <a:rPr lang="en-US" altLang="zh-TW" sz="3000" dirty="0"/>
              <a:t>"name": [ { </a:t>
            </a:r>
          </a:p>
          <a:p>
            <a:pPr>
              <a:lnSpc>
                <a:spcPts val="4000"/>
              </a:lnSpc>
            </a:pPr>
            <a:r>
              <a:rPr lang="en-US" altLang="zh-TW" sz="3000" dirty="0"/>
              <a:t>	"</a:t>
            </a:r>
            <a:r>
              <a:rPr lang="en-US" altLang="zh-TW" sz="3000" dirty="0" err="1"/>
              <a:t>use":"official</a:t>
            </a:r>
            <a:r>
              <a:rPr lang="en-US" altLang="zh-TW" sz="3000" dirty="0"/>
              <a:t>", </a:t>
            </a:r>
            <a:r>
              <a:rPr lang="zh-TW" altLang="en-US" sz="3000" dirty="0"/>
              <a:t> </a:t>
            </a:r>
            <a:endParaRPr lang="en-US" altLang="zh-TW" sz="3000" dirty="0"/>
          </a:p>
          <a:p>
            <a:pPr>
              <a:lnSpc>
                <a:spcPts val="4000"/>
              </a:lnSpc>
            </a:pPr>
            <a:r>
              <a:rPr lang="en-US" altLang="zh-TW" sz="3000" dirty="0"/>
              <a:t>	"text":"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芫荽" pitchFamily="2" charset="-120"/>
                <a:ea typeface="芫荽" pitchFamily="2" charset="-120"/>
                <a:cs typeface="芫荽" pitchFamily="2" charset="-120"/>
              </a:rPr>
              <a:t>安妮亞</a:t>
            </a:r>
            <a:r>
              <a:rPr lang="en-US" altLang="zh-TW" sz="3000" dirty="0"/>
              <a:t>" } ], </a:t>
            </a:r>
          </a:p>
          <a:p>
            <a:pPr>
              <a:lnSpc>
                <a:spcPts val="4000"/>
              </a:lnSpc>
            </a:pPr>
            <a:r>
              <a:rPr lang="zh-TW" altLang="en-US" sz="3000" dirty="0"/>
              <a:t>   </a:t>
            </a:r>
            <a:r>
              <a:rPr lang="en-US" altLang="zh-TW" sz="3000" dirty="0"/>
              <a:t>"</a:t>
            </a:r>
            <a:r>
              <a:rPr lang="en-US" altLang="zh-TW" sz="3000" dirty="0" err="1"/>
              <a:t>gender":"female</a:t>
            </a:r>
            <a:r>
              <a:rPr lang="en-US" altLang="zh-TW" sz="3000" dirty="0"/>
              <a:t>",</a:t>
            </a:r>
          </a:p>
          <a:p>
            <a:pPr>
              <a:lnSpc>
                <a:spcPts val="4000"/>
              </a:lnSpc>
            </a:pPr>
            <a:r>
              <a:rPr lang="zh-TW" altLang="en-US" sz="3000" dirty="0"/>
              <a:t>   </a:t>
            </a:r>
            <a:r>
              <a:rPr lang="en-US" altLang="zh-TW" sz="3000" dirty="0"/>
              <a:t>"birthDate":"2012-10-02",</a:t>
            </a:r>
          </a:p>
          <a:p>
            <a:pPr>
              <a:lnSpc>
                <a:spcPts val="4000"/>
              </a:lnSpc>
            </a:pPr>
            <a:r>
              <a:rPr lang="en-US" altLang="zh-TW" sz="3000" dirty="0"/>
              <a:t> </a:t>
            </a:r>
            <a:r>
              <a:rPr lang="zh-TW" altLang="en-US" sz="3000" dirty="0"/>
              <a:t>  </a:t>
            </a:r>
            <a:r>
              <a:rPr lang="en-US" altLang="zh-TW" sz="3000" dirty="0"/>
              <a:t>"</a:t>
            </a:r>
            <a:r>
              <a:rPr lang="en-US" altLang="zh-TW" sz="3000" dirty="0" err="1"/>
              <a:t>managingOrganization</a:t>
            </a:r>
            <a:r>
              <a:rPr lang="en-US" altLang="zh-TW" sz="3000" dirty="0"/>
              <a:t>": { </a:t>
            </a:r>
          </a:p>
          <a:p>
            <a:pPr>
              <a:lnSpc>
                <a:spcPts val="4000"/>
              </a:lnSpc>
            </a:pPr>
            <a:r>
              <a:rPr lang="en-US" altLang="zh-TW" sz="3000" dirty="0"/>
              <a:t>	"reference": "Organization/44767420" }</a:t>
            </a:r>
          </a:p>
          <a:p>
            <a:pPr>
              <a:lnSpc>
                <a:spcPts val="4000"/>
              </a:lnSpc>
            </a:pPr>
            <a:r>
              <a:rPr lang="en-US" altLang="zh-TW" sz="3000" dirty="0"/>
              <a:t> }</a:t>
            </a:r>
            <a:endParaRPr lang="zh-TW" altLang="en-US" sz="30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5627E0C-1840-CA64-9384-1090DB8BF1EE}"/>
              </a:ext>
            </a:extLst>
          </p:cNvPr>
          <p:cNvSpPr txBox="1"/>
          <p:nvPr/>
        </p:nvSpPr>
        <p:spPr>
          <a:xfrm>
            <a:off x="3048000" y="7973080"/>
            <a:ext cx="11757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fr-FR" sz="2800" dirty="0"/>
              <a:t>建立 </a:t>
            </a:r>
            <a:r>
              <a:rPr lang="fr-FR" altLang="zh-TW" sz="2800" dirty="0"/>
              <a:t>Patient </a:t>
            </a:r>
            <a:r>
              <a:rPr lang="zh-TW" altLang="en-US" sz="2800" dirty="0"/>
              <a:t>的</a:t>
            </a:r>
            <a:r>
              <a:rPr lang="zh-TW" altLang="fr-FR" sz="2800" dirty="0"/>
              <a:t>網頁</a:t>
            </a:r>
            <a:r>
              <a:rPr lang="zh-TW" altLang="en-US" sz="2800" dirty="0"/>
              <a:t>：</a:t>
            </a:r>
            <a:r>
              <a:rPr lang="fr-FR" altLang="zh-TW" sz="2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https://mos2718.github.io/FHIReduJS/postResorce.html</a:t>
            </a:r>
            <a:endParaRPr lang="zh-TW" altLang="en-US" sz="2800" dirty="0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A60F7B15-A977-9955-E093-C1D9A0B645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925" b="96965" l="9794" r="90034">
                        <a14:foregroundMark x1="38316" y1="11994" x2="38316" y2="11994"/>
                        <a14:foregroundMark x1="54124" y1="6069" x2="54124" y2="6069"/>
                        <a14:foregroundMark x1="41581" y1="24566" x2="41581" y2="24566"/>
                        <a14:foregroundMark x1="48625" y1="93208" x2="48625" y2="93208"/>
                        <a14:foregroundMark x1="9794" y1="33382" x2="9794" y2="33382"/>
                        <a14:foregroundMark x1="90206" y1="34971" x2="90206" y2="34971"/>
                        <a14:foregroundMark x1="48282" y1="96965" x2="48282" y2="96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59791" y="3417163"/>
            <a:ext cx="3526498" cy="4193018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DCA910D4-642A-1533-3B19-826DE449FEBE}"/>
              </a:ext>
            </a:extLst>
          </p:cNvPr>
          <p:cNvSpPr txBox="1"/>
          <p:nvPr/>
        </p:nvSpPr>
        <p:spPr>
          <a:xfrm>
            <a:off x="9606987" y="42999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C5D514B-2371-B2C2-8144-862A44FABCF4}"/>
              </a:ext>
            </a:extLst>
          </p:cNvPr>
          <p:cNvSpPr txBox="1"/>
          <p:nvPr/>
        </p:nvSpPr>
        <p:spPr>
          <a:xfrm>
            <a:off x="1547655" y="3651706"/>
            <a:ext cx="1615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注意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雙引號</a:t>
            </a:r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  <a:endParaRPr lang="zh-TW" altLang="en-US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8256B519-206B-95E7-1253-C218CFA208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35401" y="3507543"/>
            <a:ext cx="543809" cy="292225"/>
          </a:xfrm>
          <a:prstGeom prst="bentConnector3">
            <a:avLst>
              <a:gd name="adj1" fmla="val 50000"/>
            </a:avLst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A39B747-3D03-F3F3-3E24-2E48516AAF42}"/>
              </a:ext>
            </a:extLst>
          </p:cNvPr>
          <p:cNvSpPr/>
          <p:nvPr/>
        </p:nvSpPr>
        <p:spPr>
          <a:xfrm>
            <a:off x="8149730" y="3314700"/>
            <a:ext cx="1832470" cy="4698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資源類型：患者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88D8541A-7FAE-4633-EF75-BD34DCE3DFA7}"/>
              </a:ext>
            </a:extLst>
          </p:cNvPr>
          <p:cNvSpPr/>
          <p:nvPr/>
        </p:nvSpPr>
        <p:spPr>
          <a:xfrm>
            <a:off x="8137127" y="4305300"/>
            <a:ext cx="2073673" cy="4698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名字用途：正式的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ADA16788-F422-3BFA-E7EF-BE1D4B5C6A78}"/>
              </a:ext>
            </a:extLst>
          </p:cNvPr>
          <p:cNvSpPr/>
          <p:nvPr/>
        </p:nvSpPr>
        <p:spPr>
          <a:xfrm>
            <a:off x="8098173" y="5372100"/>
            <a:ext cx="2265027" cy="4698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性別：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chemeClr val="tx1"/>
                </a:solidFill>
              </a:rPr>
              <a:t>female</a:t>
            </a:r>
            <a:r>
              <a:rPr lang="zh-TW" altLang="en-US" sz="1800" dirty="0">
                <a:solidFill>
                  <a:schemeClr val="tx1"/>
                </a:solidFill>
              </a:rPr>
              <a:t> </a:t>
            </a:r>
            <a:r>
              <a:rPr lang="en-US" altLang="zh-TW" sz="1800" dirty="0">
                <a:solidFill>
                  <a:schemeClr val="tx1"/>
                </a:solidFill>
              </a:rPr>
              <a:t>/male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26153D47-6C92-AEBC-0650-948CB5A72E31}"/>
              </a:ext>
            </a:extLst>
          </p:cNvPr>
          <p:cNvSpPr/>
          <p:nvPr/>
        </p:nvSpPr>
        <p:spPr>
          <a:xfrm>
            <a:off x="8077200" y="6350010"/>
            <a:ext cx="3591889" cy="4698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管理此患者的組織訊息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如</a:t>
            </a:r>
            <a:r>
              <a:rPr lang="en-US" altLang="zh-TW" dirty="0">
                <a:solidFill>
                  <a:schemeClr val="tx1"/>
                </a:solidFill>
              </a:rPr>
              <a:t>XX</a:t>
            </a:r>
            <a:r>
              <a:rPr lang="zh-TW" altLang="en-US" dirty="0">
                <a:solidFill>
                  <a:schemeClr val="tx1"/>
                </a:solidFill>
              </a:rPr>
              <a:t>醫院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F4267F6-4AF6-660E-EC06-21579B7A2425}"/>
              </a:ext>
            </a:extLst>
          </p:cNvPr>
          <p:cNvSpPr txBox="1"/>
          <p:nvPr/>
        </p:nvSpPr>
        <p:spPr>
          <a:xfrm>
            <a:off x="6781800" y="2014835"/>
            <a:ext cx="6319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(JSON</a:t>
            </a:r>
            <a:r>
              <a:rPr lang="zh-TW" altLang="en-US" sz="2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：由</a:t>
            </a:r>
            <a:r>
              <a:rPr lang="zh-TW" altLang="en-US" sz="2400" u="sng" dirty="0">
                <a:latin typeface="芫荽" pitchFamily="2" charset="-120"/>
                <a:ea typeface="芫荽" pitchFamily="2" charset="-120"/>
                <a:cs typeface="芫荽" pitchFamily="2" charset="-120"/>
              </a:rPr>
              <a:t>鍵值對</a:t>
            </a:r>
            <a:r>
              <a:rPr lang="zh-TW" altLang="en-US" sz="2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組成的輕量級</a:t>
            </a:r>
            <a:r>
              <a:rPr lang="zh-TW" altLang="en-US" sz="2400" u="sng" dirty="0">
                <a:latin typeface="芫荽" pitchFamily="2" charset="-120"/>
                <a:ea typeface="芫荽" pitchFamily="2" charset="-120"/>
                <a:cs typeface="芫荽" pitchFamily="2" charset="-120"/>
              </a:rPr>
              <a:t>數據交換格式</a:t>
            </a:r>
            <a:r>
              <a:rPr lang="en-US" altLang="zh-TW" sz="2400" u="sng" dirty="0">
                <a:latin typeface="芫荽" pitchFamily="2" charset="-120"/>
                <a:ea typeface="芫荽" pitchFamily="2" charset="-120"/>
                <a:cs typeface="芫荽" pitchFamily="2" charset="-120"/>
              </a:rPr>
              <a:t>)</a:t>
            </a:r>
            <a:endParaRPr lang="zh-TW" altLang="en-US" sz="2400" u="sng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EE528D-152D-32EC-EDEE-2A8DF3E2728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1566" t="46061" r="10248" b="45867"/>
          <a:stretch>
            <a:fillRect/>
          </a:stretch>
        </p:blipFill>
        <p:spPr>
          <a:xfrm>
            <a:off x="2341228" y="1899095"/>
            <a:ext cx="4370727" cy="729805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FD7D30DA-EB38-948A-30D0-BA066255A61E}"/>
              </a:ext>
            </a:extLst>
          </p:cNvPr>
          <p:cNvSpPr txBox="1"/>
          <p:nvPr/>
        </p:nvSpPr>
        <p:spPr>
          <a:xfrm>
            <a:off x="2321074" y="1943100"/>
            <a:ext cx="4390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使用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JSON</a:t>
            </a:r>
            <a:r>
              <a:rPr lang="zh-TW" altLang="en-US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 建立</a:t>
            </a:r>
            <a:r>
              <a:rPr lang="en-US" altLang="zh-TW" sz="3200" dirty="0"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zh-TW" altLang="en-US" sz="32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A10A82B5-D235-B6F9-CBA8-606B5E0E2A45}"/>
              </a:ext>
            </a:extLst>
          </p:cNvPr>
          <p:cNvSpPr/>
          <p:nvPr/>
        </p:nvSpPr>
        <p:spPr>
          <a:xfrm>
            <a:off x="10743750" y="6913871"/>
            <a:ext cx="1829250" cy="4698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參考：</a:t>
            </a:r>
            <a:r>
              <a:rPr lang="en-US" altLang="zh-TW" sz="1800" dirty="0"/>
              <a:t> </a:t>
            </a:r>
            <a:r>
              <a:rPr lang="zh-TW" altLang="en-US" sz="1800" dirty="0">
                <a:solidFill>
                  <a:schemeClr val="tx1"/>
                </a:solidFill>
              </a:rPr>
              <a:t>組織 </a:t>
            </a:r>
            <a:r>
              <a:rPr lang="en-US" altLang="zh-TW" sz="1800" dirty="0">
                <a:solidFill>
                  <a:schemeClr val="tx1"/>
                </a:solidFill>
              </a:rPr>
              <a:t>/ id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D0D8837-86CA-7904-357E-1603832A5278}"/>
              </a:ext>
            </a:extLst>
          </p:cNvPr>
          <p:cNvSpPr txBox="1"/>
          <p:nvPr/>
        </p:nvSpPr>
        <p:spPr>
          <a:xfrm>
            <a:off x="1584745" y="6296740"/>
            <a:ext cx="1615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注意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日期格式</a:t>
            </a:r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  <a:endParaRPr lang="zh-TW" altLang="en-US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712DB5F5-745E-1A96-620F-B0C370804C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35400" y="6188228"/>
            <a:ext cx="474932" cy="291837"/>
          </a:xfrm>
          <a:prstGeom prst="bentConnector3">
            <a:avLst>
              <a:gd name="adj1" fmla="val 50000"/>
            </a:avLst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3">
            <a:extLst>
              <a:ext uri="{FF2B5EF4-FFF2-40B4-BE49-F238E27FC236}">
                <a16:creationId xmlns:a16="http://schemas.microsoft.com/office/drawing/2014/main" id="{891C837D-5B98-6AF1-1F00-15EE25F28673}"/>
              </a:ext>
            </a:extLst>
          </p:cNvPr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FD998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介紹</a:t>
            </a:r>
            <a:endParaRPr lang="en-US" sz="3200" dirty="0">
              <a:solidFill>
                <a:srgbClr val="FD998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123F5913-1F21-5F5F-15B0-5B59AC4E26A0}"/>
              </a:ext>
            </a:extLst>
          </p:cNvPr>
          <p:cNvSpPr txBox="1"/>
          <p:nvPr/>
        </p:nvSpPr>
        <p:spPr>
          <a:xfrm>
            <a:off x="7946751" y="9486900"/>
            <a:ext cx="25316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D16545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上傳活動心率</a:t>
            </a:r>
            <a:endParaRPr lang="en-US" sz="3200" dirty="0">
              <a:solidFill>
                <a:srgbClr val="D16545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20FEEDED-A6AB-525C-A638-F726C05E2570}"/>
              </a:ext>
            </a:extLst>
          </p:cNvPr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B83B16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動手改改</a:t>
            </a:r>
            <a:endParaRPr lang="en-US" sz="3200" dirty="0">
              <a:solidFill>
                <a:srgbClr val="B83B16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8B397227-DF2D-BE49-F480-37E0362FF9ED}"/>
              </a:ext>
            </a:extLst>
          </p:cNvPr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200" dirty="0">
                <a:solidFill>
                  <a:srgbClr val="CB512D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查詢活動心率</a:t>
            </a:r>
            <a:endParaRPr lang="en-US" sz="3200" dirty="0">
              <a:solidFill>
                <a:srgbClr val="CB512D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1907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8"/>
          <p:cNvGrpSpPr/>
          <p:nvPr/>
        </p:nvGrpSpPr>
        <p:grpSpPr>
          <a:xfrm>
            <a:off x="2959565" y="223858"/>
            <a:ext cx="2921404" cy="2397204"/>
            <a:chOff x="0" y="-57150"/>
            <a:chExt cx="1060183" cy="869950"/>
          </a:xfrm>
        </p:grpSpPr>
        <p:sp>
          <p:nvSpPr>
            <p:cNvPr id="391" name="Google Shape;391;p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8"/>
          <p:cNvGrpSpPr/>
          <p:nvPr/>
        </p:nvGrpSpPr>
        <p:grpSpPr>
          <a:xfrm>
            <a:off x="1038543" y="1176019"/>
            <a:ext cx="16230603" cy="7768528"/>
            <a:chOff x="0" y="-57150"/>
            <a:chExt cx="5890113" cy="2819212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5890113" cy="2762062"/>
            </a:xfrm>
            <a:custGeom>
              <a:avLst/>
              <a:gdLst/>
              <a:ahLst/>
              <a:cxnLst/>
              <a:rect l="l" t="t" r="r" b="b"/>
              <a:pathLst>
                <a:path w="5890113" h="2762062" extrusionOk="0">
                  <a:moveTo>
                    <a:pt x="24327" y="0"/>
                  </a:moveTo>
                  <a:lnTo>
                    <a:pt x="5865786" y="0"/>
                  </a:lnTo>
                  <a:cubicBezTo>
                    <a:pt x="5879221" y="0"/>
                    <a:pt x="5890113" y="10891"/>
                    <a:pt x="5890113" y="24327"/>
                  </a:cubicBezTo>
                  <a:lnTo>
                    <a:pt x="5890113" y="2737735"/>
                  </a:lnTo>
                  <a:cubicBezTo>
                    <a:pt x="5890113" y="2751170"/>
                    <a:pt x="5879221" y="2762062"/>
                    <a:pt x="5865786" y="2762062"/>
                  </a:cubicBezTo>
                  <a:lnTo>
                    <a:pt x="24327" y="2762062"/>
                  </a:lnTo>
                  <a:cubicBezTo>
                    <a:pt x="10891" y="2762062"/>
                    <a:pt x="0" y="2751170"/>
                    <a:pt x="0" y="273773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DE7B1"/>
            </a:solidFill>
            <a:ln w="476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285750" marR="0" lvl="0" indent="-17145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6" name="Google Shape;39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021928">
            <a:off x="14263475" y="-378080"/>
            <a:ext cx="5991649" cy="3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707" y="1032648"/>
            <a:ext cx="987987" cy="1341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8"/>
          <p:cNvGrpSpPr/>
          <p:nvPr/>
        </p:nvGrpSpPr>
        <p:grpSpPr>
          <a:xfrm>
            <a:off x="13499083" y="9231246"/>
            <a:ext cx="2921404" cy="2397204"/>
            <a:chOff x="0" y="-57150"/>
            <a:chExt cx="1060183" cy="869950"/>
          </a:xfrm>
        </p:grpSpPr>
        <p:sp>
          <p:nvSpPr>
            <p:cNvPr id="399" name="Google Shape;399;p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8"/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 extrusionOk="0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 cap="flat" cmpd="sng">
            <a:solidFill>
              <a:srgbClr val="FCD2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8"/>
          <p:cNvGrpSpPr/>
          <p:nvPr/>
        </p:nvGrpSpPr>
        <p:grpSpPr>
          <a:xfrm>
            <a:off x="10937033" y="9231246"/>
            <a:ext cx="2921404" cy="2397204"/>
            <a:chOff x="0" y="-57150"/>
            <a:chExt cx="1060183" cy="869950"/>
          </a:xfrm>
        </p:grpSpPr>
        <p:sp>
          <p:nvSpPr>
            <p:cNvPr id="403" name="Google Shape;403;p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8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 extrusionOk="0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 cap="flat" cmpd="sng">
            <a:solidFill>
              <a:srgbClr val="FFA7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8"/>
          <p:cNvGrpSpPr/>
          <p:nvPr/>
        </p:nvGrpSpPr>
        <p:grpSpPr>
          <a:xfrm>
            <a:off x="8040460" y="9222969"/>
            <a:ext cx="2921404" cy="2397204"/>
            <a:chOff x="0" y="-57150"/>
            <a:chExt cx="1060183" cy="869950"/>
          </a:xfrm>
        </p:grpSpPr>
        <p:sp>
          <p:nvSpPr>
            <p:cNvPr id="407" name="Google Shape;407;p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8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 extrusionOk="0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 cap="flat" cmpd="sng">
            <a:solidFill>
              <a:srgbClr val="FFDE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8543" y="8516073"/>
            <a:ext cx="2700555" cy="1515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8"/>
          <p:cNvGrpSpPr/>
          <p:nvPr/>
        </p:nvGrpSpPr>
        <p:grpSpPr>
          <a:xfrm>
            <a:off x="2614237" y="227333"/>
            <a:ext cx="2921404" cy="2397204"/>
            <a:chOff x="0" y="-57150"/>
            <a:chExt cx="1060183" cy="86995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 cap="flat" cmpd="sng">
              <a:solidFill>
                <a:srgbClr val="FFFB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8"/>
          <p:cNvGrpSpPr/>
          <p:nvPr/>
        </p:nvGrpSpPr>
        <p:grpSpPr>
          <a:xfrm>
            <a:off x="2355483" y="9248249"/>
            <a:ext cx="2921404" cy="2397204"/>
            <a:chOff x="0" y="-57150"/>
            <a:chExt cx="1060183" cy="869950"/>
          </a:xfrm>
        </p:grpSpPr>
        <p:sp>
          <p:nvSpPr>
            <p:cNvPr id="415" name="Google Shape;415;p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8"/>
          <p:cNvGrpSpPr/>
          <p:nvPr/>
        </p:nvGrpSpPr>
        <p:grpSpPr>
          <a:xfrm>
            <a:off x="1994538" y="9240352"/>
            <a:ext cx="2921404" cy="2397204"/>
            <a:chOff x="0" y="-57150"/>
            <a:chExt cx="1060183" cy="869950"/>
          </a:xfrm>
        </p:grpSpPr>
        <p:sp>
          <p:nvSpPr>
            <p:cNvPr id="418" name="Google Shape;418;p8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Google Shape;421;p8"/>
          <p:cNvSpPr txBox="1"/>
          <p:nvPr/>
        </p:nvSpPr>
        <p:spPr>
          <a:xfrm>
            <a:off x="9606987" y="4299995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4477" y="1731966"/>
            <a:ext cx="10726647" cy="711616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"/>
          <p:cNvSpPr/>
          <p:nvPr/>
        </p:nvSpPr>
        <p:spPr>
          <a:xfrm>
            <a:off x="9889038" y="5905500"/>
            <a:ext cx="4055562" cy="46989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254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填入要新增的 Patient 資料</a:t>
            </a:r>
            <a:endParaRPr/>
          </a:p>
        </p:txBody>
      </p:sp>
      <p:sp>
        <p:nvSpPr>
          <p:cNvPr id="424" name="Google Shape;424;p8"/>
          <p:cNvSpPr/>
          <p:nvPr/>
        </p:nvSpPr>
        <p:spPr>
          <a:xfrm>
            <a:off x="6954142" y="8243851"/>
            <a:ext cx="2406914" cy="46989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254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按下 Post Data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8"/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D9980"/>
                </a:solidFill>
                <a:latin typeface="Arial"/>
                <a:ea typeface="Arial"/>
                <a:cs typeface="Arial"/>
                <a:sym typeface="Arial"/>
              </a:rPr>
              <a:t>介紹</a:t>
            </a:r>
            <a:endParaRPr sz="3200">
              <a:solidFill>
                <a:srgbClr val="FD99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8"/>
          <p:cNvSpPr txBox="1"/>
          <p:nvPr/>
        </p:nvSpPr>
        <p:spPr>
          <a:xfrm>
            <a:off x="7946751" y="9486900"/>
            <a:ext cx="253160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D16545"/>
                </a:solidFill>
                <a:latin typeface="Arial"/>
                <a:ea typeface="Arial"/>
                <a:cs typeface="Arial"/>
                <a:sym typeface="Arial"/>
              </a:rPr>
              <a:t>上傳活動心率</a:t>
            </a:r>
            <a:endParaRPr sz="3200">
              <a:solidFill>
                <a:srgbClr val="D16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8"/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B83B16"/>
                </a:solidFill>
                <a:latin typeface="Arial"/>
                <a:ea typeface="Arial"/>
                <a:cs typeface="Arial"/>
                <a:sym typeface="Arial"/>
              </a:rPr>
              <a:t>動手改改</a:t>
            </a:r>
            <a:endParaRPr sz="3200">
              <a:solidFill>
                <a:srgbClr val="B83B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"/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CB512D"/>
                </a:solidFill>
                <a:latin typeface="Arial"/>
                <a:ea typeface="Arial"/>
                <a:cs typeface="Arial"/>
                <a:sym typeface="Arial"/>
              </a:rPr>
              <a:t>查詢活動心率</a:t>
            </a:r>
            <a:endParaRPr sz="3200">
              <a:solidFill>
                <a:srgbClr val="CB51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45">
            <a:extLst>
              <a:ext uri="{FF2B5EF4-FFF2-40B4-BE49-F238E27FC236}">
                <a16:creationId xmlns:a16="http://schemas.microsoft.com/office/drawing/2014/main" id="{5BD234ED-C39F-B32A-972F-B27226DBC667}"/>
              </a:ext>
            </a:extLst>
          </p:cNvPr>
          <p:cNvSpPr txBox="1"/>
          <p:nvPr/>
        </p:nvSpPr>
        <p:spPr>
          <a:xfrm>
            <a:off x="2508863" y="717947"/>
            <a:ext cx="317404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建立 </a:t>
            </a:r>
            <a:r>
              <a:rPr lang="en-US" altLang="zh-TW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40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9"/>
          <p:cNvGrpSpPr/>
          <p:nvPr/>
        </p:nvGrpSpPr>
        <p:grpSpPr>
          <a:xfrm>
            <a:off x="2959565" y="223858"/>
            <a:ext cx="2921404" cy="2397204"/>
            <a:chOff x="0" y="-57150"/>
            <a:chExt cx="1060183" cy="869950"/>
          </a:xfrm>
        </p:grpSpPr>
        <p:sp>
          <p:nvSpPr>
            <p:cNvPr id="435" name="Google Shape;435;p9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9"/>
          <p:cNvGrpSpPr/>
          <p:nvPr/>
        </p:nvGrpSpPr>
        <p:grpSpPr>
          <a:xfrm>
            <a:off x="1038543" y="1176019"/>
            <a:ext cx="16230603" cy="7768528"/>
            <a:chOff x="0" y="-57150"/>
            <a:chExt cx="5890113" cy="2819212"/>
          </a:xfrm>
        </p:grpSpPr>
        <p:sp>
          <p:nvSpPr>
            <p:cNvPr id="438" name="Google Shape;438;p9"/>
            <p:cNvSpPr/>
            <p:nvPr/>
          </p:nvSpPr>
          <p:spPr>
            <a:xfrm>
              <a:off x="0" y="0"/>
              <a:ext cx="5890113" cy="2762062"/>
            </a:xfrm>
            <a:custGeom>
              <a:avLst/>
              <a:gdLst/>
              <a:ahLst/>
              <a:cxnLst/>
              <a:rect l="l" t="t" r="r" b="b"/>
              <a:pathLst>
                <a:path w="5890113" h="2762062" extrusionOk="0">
                  <a:moveTo>
                    <a:pt x="24327" y="0"/>
                  </a:moveTo>
                  <a:lnTo>
                    <a:pt x="5865786" y="0"/>
                  </a:lnTo>
                  <a:cubicBezTo>
                    <a:pt x="5879221" y="0"/>
                    <a:pt x="5890113" y="10891"/>
                    <a:pt x="5890113" y="24327"/>
                  </a:cubicBezTo>
                  <a:lnTo>
                    <a:pt x="5890113" y="2737735"/>
                  </a:lnTo>
                  <a:cubicBezTo>
                    <a:pt x="5890113" y="2751170"/>
                    <a:pt x="5879221" y="2762062"/>
                    <a:pt x="5865786" y="2762062"/>
                  </a:cubicBezTo>
                  <a:lnTo>
                    <a:pt x="24327" y="2762062"/>
                  </a:lnTo>
                  <a:cubicBezTo>
                    <a:pt x="10891" y="2762062"/>
                    <a:pt x="0" y="2751170"/>
                    <a:pt x="0" y="273773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DE7B1"/>
            </a:solidFill>
            <a:ln w="476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285750" marR="0" lvl="0" indent="-17145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0" name="Google Shape;44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021928">
            <a:off x="14263475" y="-378080"/>
            <a:ext cx="5991649" cy="3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707" y="1032648"/>
            <a:ext cx="987987" cy="1341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9"/>
          <p:cNvGrpSpPr/>
          <p:nvPr/>
        </p:nvGrpSpPr>
        <p:grpSpPr>
          <a:xfrm>
            <a:off x="13499083" y="9231246"/>
            <a:ext cx="2921404" cy="2397204"/>
            <a:chOff x="0" y="-57150"/>
            <a:chExt cx="1060183" cy="869950"/>
          </a:xfrm>
        </p:grpSpPr>
        <p:sp>
          <p:nvSpPr>
            <p:cNvPr id="443" name="Google Shape;443;p9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9"/>
          <p:cNvSpPr/>
          <p:nvPr/>
        </p:nvSpPr>
        <p:spPr>
          <a:xfrm>
            <a:off x="13388534" y="9380450"/>
            <a:ext cx="2710225" cy="1302619"/>
          </a:xfrm>
          <a:custGeom>
            <a:avLst/>
            <a:gdLst/>
            <a:ahLst/>
            <a:cxnLst/>
            <a:rect l="l" t="t" r="r" b="b"/>
            <a:pathLst>
              <a:path w="983545" h="472723" extrusionOk="0">
                <a:moveTo>
                  <a:pt x="145685" y="0"/>
                </a:moveTo>
                <a:lnTo>
                  <a:pt x="837860" y="0"/>
                </a:lnTo>
                <a:cubicBezTo>
                  <a:pt x="918320" y="0"/>
                  <a:pt x="983545" y="65225"/>
                  <a:pt x="983545" y="145685"/>
                </a:cubicBezTo>
                <a:lnTo>
                  <a:pt x="983545" y="327038"/>
                </a:lnTo>
                <a:cubicBezTo>
                  <a:pt x="983545" y="365676"/>
                  <a:pt x="968196" y="402731"/>
                  <a:pt x="940875" y="430053"/>
                </a:cubicBezTo>
                <a:cubicBezTo>
                  <a:pt x="913554" y="457374"/>
                  <a:pt x="876499" y="472723"/>
                  <a:pt x="837860" y="472723"/>
                </a:cubicBezTo>
                <a:lnTo>
                  <a:pt x="145685" y="472723"/>
                </a:lnTo>
                <a:cubicBezTo>
                  <a:pt x="107047" y="472723"/>
                  <a:pt x="69991" y="457374"/>
                  <a:pt x="42670" y="430053"/>
                </a:cubicBezTo>
                <a:cubicBezTo>
                  <a:pt x="15349" y="402731"/>
                  <a:pt x="0" y="365676"/>
                  <a:pt x="0" y="327038"/>
                </a:cubicBezTo>
                <a:lnTo>
                  <a:pt x="0" y="145685"/>
                </a:lnTo>
                <a:cubicBezTo>
                  <a:pt x="0" y="107047"/>
                  <a:pt x="15349" y="69991"/>
                  <a:pt x="42670" y="42670"/>
                </a:cubicBezTo>
                <a:cubicBezTo>
                  <a:pt x="69991" y="15349"/>
                  <a:pt x="107047" y="0"/>
                  <a:pt x="145685" y="0"/>
                </a:cubicBezTo>
                <a:close/>
              </a:path>
            </a:pathLst>
          </a:custGeom>
          <a:solidFill>
            <a:srgbClr val="FA9D8A"/>
          </a:solidFill>
          <a:ln w="47625" cap="flat" cmpd="sng">
            <a:solidFill>
              <a:srgbClr val="FCD2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9"/>
          <p:cNvGrpSpPr/>
          <p:nvPr/>
        </p:nvGrpSpPr>
        <p:grpSpPr>
          <a:xfrm>
            <a:off x="10937033" y="9231246"/>
            <a:ext cx="2921404" cy="2397204"/>
            <a:chOff x="0" y="-57150"/>
            <a:chExt cx="1060183" cy="869950"/>
          </a:xfrm>
        </p:grpSpPr>
        <p:sp>
          <p:nvSpPr>
            <p:cNvPr id="447" name="Google Shape;447;p9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9"/>
          <p:cNvSpPr/>
          <p:nvPr/>
        </p:nvSpPr>
        <p:spPr>
          <a:xfrm>
            <a:off x="10528016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 extrusionOk="0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FB69E"/>
          </a:solidFill>
          <a:ln w="47625" cap="flat" cmpd="sng">
            <a:solidFill>
              <a:srgbClr val="FFA7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9"/>
          <p:cNvGrpSpPr/>
          <p:nvPr/>
        </p:nvGrpSpPr>
        <p:grpSpPr>
          <a:xfrm>
            <a:off x="8040460" y="9222969"/>
            <a:ext cx="2921404" cy="2397204"/>
            <a:chOff x="0" y="-57150"/>
            <a:chExt cx="1060183" cy="869950"/>
          </a:xfrm>
        </p:grpSpPr>
        <p:sp>
          <p:nvSpPr>
            <p:cNvPr id="451" name="Google Shape;451;p9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9"/>
          <p:cNvSpPr/>
          <p:nvPr/>
        </p:nvSpPr>
        <p:spPr>
          <a:xfrm>
            <a:off x="7680024" y="9380450"/>
            <a:ext cx="2921404" cy="1302619"/>
          </a:xfrm>
          <a:custGeom>
            <a:avLst/>
            <a:gdLst/>
            <a:ahLst/>
            <a:cxnLst/>
            <a:rect l="l" t="t" r="r" b="b"/>
            <a:pathLst>
              <a:path w="1060183" h="472723" extrusionOk="0">
                <a:moveTo>
                  <a:pt x="135153" y="0"/>
                </a:moveTo>
                <a:lnTo>
                  <a:pt x="925029" y="0"/>
                </a:lnTo>
                <a:cubicBezTo>
                  <a:pt x="960874" y="0"/>
                  <a:pt x="995251" y="14239"/>
                  <a:pt x="1020597" y="39586"/>
                </a:cubicBezTo>
                <a:cubicBezTo>
                  <a:pt x="1045943" y="64932"/>
                  <a:pt x="1060183" y="99309"/>
                  <a:pt x="1060183" y="135153"/>
                </a:cubicBezTo>
                <a:lnTo>
                  <a:pt x="1060183" y="337569"/>
                </a:lnTo>
                <a:cubicBezTo>
                  <a:pt x="1060183" y="373414"/>
                  <a:pt x="1045943" y="407791"/>
                  <a:pt x="1020597" y="433137"/>
                </a:cubicBezTo>
                <a:cubicBezTo>
                  <a:pt x="995251" y="458483"/>
                  <a:pt x="960874" y="472723"/>
                  <a:pt x="925029" y="472723"/>
                </a:cubicBezTo>
                <a:lnTo>
                  <a:pt x="135153" y="472723"/>
                </a:lnTo>
                <a:cubicBezTo>
                  <a:pt x="99309" y="472723"/>
                  <a:pt x="64932" y="458483"/>
                  <a:pt x="39586" y="433137"/>
                </a:cubicBezTo>
                <a:cubicBezTo>
                  <a:pt x="14239" y="407791"/>
                  <a:pt x="0" y="373414"/>
                  <a:pt x="0" y="337569"/>
                </a:cubicBezTo>
                <a:lnTo>
                  <a:pt x="0" y="135153"/>
                </a:lnTo>
                <a:cubicBezTo>
                  <a:pt x="0" y="99309"/>
                  <a:pt x="14239" y="64932"/>
                  <a:pt x="39586" y="39586"/>
                </a:cubicBezTo>
                <a:cubicBezTo>
                  <a:pt x="64932" y="14239"/>
                  <a:pt x="99309" y="0"/>
                  <a:pt x="135153" y="0"/>
                </a:cubicBezTo>
                <a:close/>
              </a:path>
            </a:pathLst>
          </a:custGeom>
          <a:solidFill>
            <a:srgbClr val="F5BEB1"/>
          </a:solidFill>
          <a:ln w="47625" cap="flat" cmpd="sng">
            <a:solidFill>
              <a:srgbClr val="FFDE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8543" y="8516073"/>
            <a:ext cx="2700555" cy="1515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9"/>
          <p:cNvGrpSpPr/>
          <p:nvPr/>
        </p:nvGrpSpPr>
        <p:grpSpPr>
          <a:xfrm>
            <a:off x="2614237" y="227333"/>
            <a:ext cx="2921404" cy="2397204"/>
            <a:chOff x="0" y="-57150"/>
            <a:chExt cx="1060183" cy="869950"/>
          </a:xfrm>
        </p:grpSpPr>
        <p:sp>
          <p:nvSpPr>
            <p:cNvPr id="456" name="Google Shape;456;p9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DE7B1"/>
            </a:solidFill>
            <a:ln w="47625" cap="flat" cmpd="sng">
              <a:solidFill>
                <a:srgbClr val="FFFB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9"/>
          <p:cNvGrpSpPr/>
          <p:nvPr/>
        </p:nvGrpSpPr>
        <p:grpSpPr>
          <a:xfrm>
            <a:off x="2355483" y="9248249"/>
            <a:ext cx="2921404" cy="2397204"/>
            <a:chOff x="0" y="-57150"/>
            <a:chExt cx="1060183" cy="869950"/>
          </a:xfrm>
        </p:grpSpPr>
        <p:sp>
          <p:nvSpPr>
            <p:cNvPr id="459" name="Google Shape;459;p9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9D523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9"/>
          <p:cNvGrpSpPr/>
          <p:nvPr/>
        </p:nvGrpSpPr>
        <p:grpSpPr>
          <a:xfrm>
            <a:off x="1994538" y="9240352"/>
            <a:ext cx="2921404" cy="2397204"/>
            <a:chOff x="0" y="-57150"/>
            <a:chExt cx="1060183" cy="869950"/>
          </a:xfrm>
        </p:grpSpPr>
        <p:sp>
          <p:nvSpPr>
            <p:cNvPr id="462" name="Google Shape;462;p9"/>
            <p:cNvSpPr/>
            <p:nvPr/>
          </p:nvSpPr>
          <p:spPr>
            <a:xfrm>
              <a:off x="0" y="0"/>
              <a:ext cx="1060183" cy="472723"/>
            </a:xfrm>
            <a:custGeom>
              <a:avLst/>
              <a:gdLst/>
              <a:ahLst/>
              <a:cxnLst/>
              <a:rect l="l" t="t" r="r" b="b"/>
              <a:pathLst>
                <a:path w="1060183" h="472723" extrusionOk="0">
                  <a:moveTo>
                    <a:pt x="135153" y="0"/>
                  </a:moveTo>
                  <a:lnTo>
                    <a:pt x="925029" y="0"/>
                  </a:lnTo>
                  <a:cubicBezTo>
                    <a:pt x="960874" y="0"/>
                    <a:pt x="995251" y="14239"/>
                    <a:pt x="1020597" y="39586"/>
                  </a:cubicBezTo>
                  <a:cubicBezTo>
                    <a:pt x="1045943" y="64932"/>
                    <a:pt x="1060183" y="99309"/>
                    <a:pt x="1060183" y="135153"/>
                  </a:cubicBezTo>
                  <a:lnTo>
                    <a:pt x="1060183" y="337569"/>
                  </a:lnTo>
                  <a:cubicBezTo>
                    <a:pt x="1060183" y="373414"/>
                    <a:pt x="1045943" y="407791"/>
                    <a:pt x="1020597" y="433137"/>
                  </a:cubicBezTo>
                  <a:cubicBezTo>
                    <a:pt x="995251" y="458483"/>
                    <a:pt x="960874" y="472723"/>
                    <a:pt x="925029" y="472723"/>
                  </a:cubicBezTo>
                  <a:lnTo>
                    <a:pt x="135153" y="472723"/>
                  </a:lnTo>
                  <a:cubicBezTo>
                    <a:pt x="99309" y="472723"/>
                    <a:pt x="64932" y="458483"/>
                    <a:pt x="39586" y="433137"/>
                  </a:cubicBezTo>
                  <a:cubicBezTo>
                    <a:pt x="14239" y="407791"/>
                    <a:pt x="0" y="373414"/>
                    <a:pt x="0" y="337569"/>
                  </a:cubicBezTo>
                  <a:lnTo>
                    <a:pt x="0" y="135153"/>
                  </a:lnTo>
                  <a:cubicBezTo>
                    <a:pt x="0" y="99309"/>
                    <a:pt x="14239" y="64932"/>
                    <a:pt x="39586" y="39586"/>
                  </a:cubicBezTo>
                  <a:cubicBezTo>
                    <a:pt x="64932" y="14239"/>
                    <a:pt x="99309" y="0"/>
                    <a:pt x="135153" y="0"/>
                  </a:cubicBezTo>
                  <a:close/>
                </a:path>
              </a:pathLst>
            </a:custGeom>
            <a:solidFill>
              <a:srgbClr val="FFF9C2"/>
            </a:solidFill>
            <a:ln w="476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4" name="Google Shape;464;p9"/>
          <p:cNvPicPr preferRelativeResize="0"/>
          <p:nvPr/>
        </p:nvPicPr>
        <p:blipFill rotWithShape="1">
          <a:blip r:embed="rId6">
            <a:alphaModFix/>
          </a:blip>
          <a:srcRect l="5872" t="-782" r="-148" b="782"/>
          <a:stretch/>
        </p:blipFill>
        <p:spPr>
          <a:xfrm>
            <a:off x="2326314" y="2308781"/>
            <a:ext cx="13628823" cy="45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9"/>
          <p:cNvSpPr txBox="1"/>
          <p:nvPr/>
        </p:nvSpPr>
        <p:spPr>
          <a:xfrm>
            <a:off x="9606987" y="4299995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3636786" y="3883944"/>
            <a:ext cx="2434349" cy="36933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5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9"/>
          <p:cNvSpPr txBox="1"/>
          <p:nvPr/>
        </p:nvSpPr>
        <p:spPr>
          <a:xfrm>
            <a:off x="5806242" y="6972300"/>
            <a:ext cx="6675517" cy="1316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會出現一組 Patient 的 id (就像身分證字號)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等等上傳運動紀錄會用到！</a:t>
            </a:r>
            <a:endParaRPr/>
          </a:p>
        </p:txBody>
      </p:sp>
      <p:sp>
        <p:nvSpPr>
          <p:cNvPr id="469" name="Google Shape;469;p9"/>
          <p:cNvSpPr txBox="1"/>
          <p:nvPr/>
        </p:nvSpPr>
        <p:spPr>
          <a:xfrm>
            <a:off x="2390550" y="9451657"/>
            <a:ext cx="205434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D9980"/>
                </a:solidFill>
                <a:latin typeface="Arial"/>
                <a:ea typeface="Arial"/>
                <a:cs typeface="Arial"/>
                <a:sym typeface="Arial"/>
              </a:rPr>
              <a:t>介紹</a:t>
            </a:r>
            <a:endParaRPr sz="3200">
              <a:solidFill>
                <a:srgbClr val="FD99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"/>
          <p:cNvSpPr txBox="1"/>
          <p:nvPr/>
        </p:nvSpPr>
        <p:spPr>
          <a:xfrm>
            <a:off x="7946751" y="9486900"/>
            <a:ext cx="253160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D16545"/>
                </a:solidFill>
                <a:latin typeface="Arial"/>
                <a:ea typeface="Arial"/>
                <a:cs typeface="Arial"/>
                <a:sym typeface="Arial"/>
              </a:rPr>
              <a:t>上傳活動心率</a:t>
            </a:r>
            <a:endParaRPr sz="3200">
              <a:solidFill>
                <a:srgbClr val="D16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 txBox="1"/>
          <p:nvPr/>
        </p:nvSpPr>
        <p:spPr>
          <a:xfrm>
            <a:off x="13716000" y="9486900"/>
            <a:ext cx="205434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B83B16"/>
                </a:solidFill>
                <a:latin typeface="Arial"/>
                <a:ea typeface="Arial"/>
                <a:cs typeface="Arial"/>
                <a:sym typeface="Arial"/>
              </a:rPr>
              <a:t>動手改改</a:t>
            </a:r>
            <a:endParaRPr sz="3200">
              <a:solidFill>
                <a:srgbClr val="B83B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9"/>
          <p:cNvSpPr txBox="1"/>
          <p:nvPr/>
        </p:nvSpPr>
        <p:spPr>
          <a:xfrm>
            <a:off x="10883215" y="9486900"/>
            <a:ext cx="24517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CB512D"/>
                </a:solidFill>
                <a:latin typeface="Arial"/>
                <a:ea typeface="Arial"/>
                <a:cs typeface="Arial"/>
                <a:sym typeface="Arial"/>
              </a:rPr>
              <a:t>查詢活動心率</a:t>
            </a:r>
            <a:endParaRPr sz="3200">
              <a:solidFill>
                <a:srgbClr val="CB51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45">
            <a:extLst>
              <a:ext uri="{FF2B5EF4-FFF2-40B4-BE49-F238E27FC236}">
                <a16:creationId xmlns:a16="http://schemas.microsoft.com/office/drawing/2014/main" id="{1E4FF7BB-1ABF-C549-F0D1-EAA774F0F763}"/>
              </a:ext>
            </a:extLst>
          </p:cNvPr>
          <p:cNvSpPr txBox="1"/>
          <p:nvPr/>
        </p:nvSpPr>
        <p:spPr>
          <a:xfrm>
            <a:off x="2508863" y="717947"/>
            <a:ext cx="317404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建立 </a:t>
            </a:r>
            <a:r>
              <a:rPr lang="en-US" altLang="zh-TW" sz="3600" dirty="0">
                <a:latin typeface="芫荽" pitchFamily="2" charset="-120"/>
                <a:ea typeface="芫荽" pitchFamily="2" charset="-120"/>
                <a:cs typeface="芫荽" pitchFamily="2" charset="-120"/>
              </a:rPr>
              <a:t>Patient</a:t>
            </a:r>
            <a:endParaRPr lang="en-US" sz="40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5486</TotalTime>
  <Words>1438</Words>
  <Application>Microsoft Office PowerPoint</Application>
  <PresentationFormat>自訂</PresentationFormat>
  <Paragraphs>223</Paragraphs>
  <Slides>21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芫荽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August</dc:title>
  <dc:creator>user</dc:creator>
  <cp:lastModifiedBy>黃麗文</cp:lastModifiedBy>
  <cp:revision>112</cp:revision>
  <dcterms:created xsi:type="dcterms:W3CDTF">2006-08-16T00:00:00Z</dcterms:created>
  <dcterms:modified xsi:type="dcterms:W3CDTF">2024-08-22T00:27:37Z</dcterms:modified>
  <dc:identifier>DAFRslJVM_k</dc:identifier>
</cp:coreProperties>
</file>